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9" r:id="rId3"/>
    <p:sldId id="258" r:id="rId4"/>
    <p:sldId id="260" r:id="rId5"/>
    <p:sldId id="263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946" autoAdjust="0"/>
  </p:normalViewPr>
  <p:slideViewPr>
    <p:cSldViewPr>
      <p:cViewPr>
        <p:scale>
          <a:sx n="84" d="100"/>
          <a:sy n="84" d="100"/>
        </p:scale>
        <p:origin x="-155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40346-5DDB-4B0A-940C-EFE7E0D28CE5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AECFA-7E00-48DD-872A-F33FEC9962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835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283968"/>
            <a:ext cx="5486400" cy="4174232"/>
          </a:xfrm>
        </p:spPr>
        <p:txBody>
          <a:bodyPr>
            <a:normAutofit/>
          </a:bodyPr>
          <a:lstStyle/>
          <a:p>
            <a:r>
              <a:rPr lang="ru-RU" dirty="0" smtClean="0"/>
              <a:t>Для сопровождения ВПР в каждом муниципалитете назначены муниципальные координаторы, на электронные адреса которых приходят результаты ВПР отдельно по школам и в целом по району.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AECFA-7E00-48DD-872A-F33FEC9962E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 результатам</a:t>
            </a:r>
            <a:r>
              <a:rPr lang="ru-RU" baseline="0" dirty="0" smtClean="0"/>
              <a:t> выпускных проверочных работ в декабре 2015 года в целом по России выявлены образовательные организации где все выпускники выполнили ВПР по математике на отлично. Результат представлен на слайде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AECFA-7E00-48DD-872A-F33FEC9962E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ребенок не получил качественное образование в 7-8 классе, ему очень сложно будет потом сдавать экзамены в 9 и 11 классах.</a:t>
            </a:r>
          </a:p>
          <a:p>
            <a:r>
              <a:rPr lang="ru-RU" dirty="0" smtClean="0"/>
              <a:t>По итогам диагностических работ отмечено,</a:t>
            </a:r>
            <a:r>
              <a:rPr lang="ru-RU" baseline="0" dirty="0" smtClean="0"/>
              <a:t> что около 17% тестируемых овладели математическими знаниями и умениями на уровне ниже базового, причем 120 человек из них имеют низкий уровень. (в сравнении с 2014 годом, количество таких детей выше практически в два раза</a:t>
            </a:r>
            <a:r>
              <a:rPr lang="ru-RU" baseline="0" dirty="0" smtClean="0"/>
              <a:t>.)</a:t>
            </a:r>
          </a:p>
          <a:p>
            <a:r>
              <a:rPr lang="ru-RU" dirty="0" smtClean="0"/>
              <a:t>Меняется стиль</a:t>
            </a:r>
            <a:r>
              <a:rPr lang="ru-RU" baseline="0" dirty="0" smtClean="0"/>
              <a:t> методической работы.</a:t>
            </a:r>
          </a:p>
          <a:p>
            <a:r>
              <a:rPr lang="ru-RU" baseline="0" dirty="0" smtClean="0"/>
              <a:t>Адресная поддержка школ с низкими результатами!!!</a:t>
            </a:r>
          </a:p>
          <a:p>
            <a:r>
              <a:rPr lang="ru-RU" baseline="0" dirty="0" smtClean="0"/>
              <a:t>Административный контроль. Обдуманный заказ учебников!!! </a:t>
            </a:r>
          </a:p>
          <a:p>
            <a:r>
              <a:rPr lang="ru-RU" baseline="0" dirty="0" smtClean="0"/>
              <a:t>Выстраивание внутришкольного контроля как единое целое.</a:t>
            </a:r>
          </a:p>
          <a:p>
            <a:r>
              <a:rPr lang="ru-RU" baseline="0" dirty="0" smtClean="0"/>
              <a:t>Системная работа по развитию профессиональных качеств педагога</a:t>
            </a:r>
          </a:p>
          <a:p>
            <a:r>
              <a:rPr lang="ru-RU" baseline="0" dirty="0" smtClean="0"/>
              <a:t>Учет результатов мониторинговых работ при </a:t>
            </a:r>
            <a:r>
              <a:rPr lang="ru-RU" baseline="0" dirty="0" err="1" smtClean="0"/>
              <a:t>вытсраивании</a:t>
            </a:r>
            <a:r>
              <a:rPr lang="ru-RU" baseline="0" dirty="0" smtClean="0"/>
              <a:t> индивидуальных карт (траекторий) развития каждого ребенка.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AECFA-7E00-48DD-872A-F33FEC9962E5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78C03004-44F6-4A78-BA25-EFF429D8EA18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11D5DD4-3560-4CF9-AE94-F787180F93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3004-44F6-4A78-BA25-EFF429D8EA18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D5DD4-3560-4CF9-AE94-F787180F93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3004-44F6-4A78-BA25-EFF429D8EA18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D5DD4-3560-4CF9-AE94-F787180F93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3004-44F6-4A78-BA25-EFF429D8EA18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D5DD4-3560-4CF9-AE94-F787180F93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8C03004-44F6-4A78-BA25-EFF429D8EA18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11D5DD4-3560-4CF9-AE94-F787180F931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78C03004-44F6-4A78-BA25-EFF429D8EA18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11D5DD4-3560-4CF9-AE94-F787180F93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3004-44F6-4A78-BA25-EFF429D8EA18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D5DD4-3560-4CF9-AE94-F787180F93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3004-44F6-4A78-BA25-EFF429D8EA18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D5DD4-3560-4CF9-AE94-F787180F93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3004-44F6-4A78-BA25-EFF429D8EA18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D5DD4-3560-4CF9-AE94-F787180F93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3004-44F6-4A78-BA25-EFF429D8EA18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D5DD4-3560-4CF9-AE94-F787180F93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3004-44F6-4A78-BA25-EFF429D8EA18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D5DD4-3560-4CF9-AE94-F787180F93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78C03004-44F6-4A78-BA25-EFF429D8EA18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11D5DD4-3560-4CF9-AE94-F787180F93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Об использовании данных мониторинга в повышении качества образования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67544" y="1340768"/>
          <a:ext cx="8496944" cy="5094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160240"/>
                <a:gridCol w="2124236"/>
                <a:gridCol w="2124236"/>
              </a:tblGrid>
              <a:tr h="95430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Годы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Начало  апробации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Начало внедрения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55289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2016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ВПР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55289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2015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ВПР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55289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2014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НИКО 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Сочинение, ОГЭ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Сайт РЦОКО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55289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2012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РСОКО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55289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2008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ЕГЭ, ГИА-9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55289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2004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ГИА-9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55289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2001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Bookman Old Style" pitchFamily="18" charset="0"/>
                        </a:rPr>
                        <a:t>ЕГЭ</a:t>
                      </a:r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5576" y="692696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Bookman Old Style" pitchFamily="18" charset="0"/>
              </a:rPr>
              <a:t>Этапы апробации и внедрения процедур ОКО</a:t>
            </a:r>
            <a:endParaRPr lang="ru-RU" sz="24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52736"/>
            <a:ext cx="9102873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5624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44824"/>
            <a:ext cx="9143999" cy="416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39552" y="692696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Bookman Old Style" pitchFamily="18" charset="0"/>
              </a:rPr>
              <a:t>Использование результатов ВПР</a:t>
            </a:r>
            <a:endParaRPr lang="ru-RU" sz="36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3648" y="548680"/>
            <a:ext cx="62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Bookman Old Style" pitchFamily="18" charset="0"/>
              </a:rPr>
              <a:t>Сайт РЦОКО</a:t>
            </a:r>
            <a:endParaRPr lang="ru-RU" sz="3600" dirty="0">
              <a:latin typeface="Bookman Old Style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0" y="1340768"/>
            <a:ext cx="9194378" cy="5184576"/>
            <a:chOff x="-25189" y="1124744"/>
            <a:chExt cx="9194378" cy="518457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6169" b="5634"/>
            <a:stretch>
              <a:fillRect/>
            </a:stretch>
          </p:blipFill>
          <p:spPr bwMode="auto">
            <a:xfrm>
              <a:off x="-25189" y="1124744"/>
              <a:ext cx="9169189" cy="5184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6169" b="5634"/>
            <a:stretch>
              <a:fillRect/>
            </a:stretch>
          </p:blipFill>
          <p:spPr bwMode="auto">
            <a:xfrm>
              <a:off x="0" y="1124744"/>
              <a:ext cx="9169189" cy="5184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Овал 3"/>
            <p:cNvSpPr/>
            <p:nvPr/>
          </p:nvSpPr>
          <p:spPr>
            <a:xfrm>
              <a:off x="1835696" y="2924944"/>
              <a:ext cx="1224136" cy="432048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0" y="3573016"/>
              <a:ext cx="1403648" cy="72008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1547664" y="5373216"/>
              <a:ext cx="1403648" cy="360040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1763688" y="5157192"/>
              <a:ext cx="72008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8640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Bookman Old Style" pitchFamily="18" charset="0"/>
              </a:rPr>
              <a:t>Диагностические работы в 2015-2016 учебном году</a:t>
            </a:r>
            <a:endParaRPr lang="ru-RU" sz="2400" dirty="0">
              <a:latin typeface="Bookman Old Style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20" y="764704"/>
          <a:ext cx="8712967" cy="5859368"/>
        </p:xfrm>
        <a:graphic>
          <a:graphicData uri="http://schemas.openxmlformats.org/drawingml/2006/table">
            <a:tbl>
              <a:tblPr/>
              <a:tblGrid>
                <a:gridCol w="2664295"/>
                <a:gridCol w="864096"/>
                <a:gridCol w="1512168"/>
                <a:gridCol w="936104"/>
                <a:gridCol w="2736304"/>
              </a:tblGrid>
              <a:tr h="4744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Предмет</a:t>
                      </a: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Участники</a:t>
                      </a: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776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Мониторинговое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исследование по оценке готовности к обучению в начальной школе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сентябрь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Общеобразовательные организации, </a:t>
                      </a:r>
                      <a:r>
                        <a:rPr lang="ru-RU" sz="1400" kern="800" dirty="0" smtClean="0">
                          <a:latin typeface="Times New Roman"/>
                          <a:ea typeface="Times New Roman"/>
                          <a:cs typeface="Times New Roman"/>
                        </a:rPr>
                        <a:t>реализующие образовательные программы начального общего образования (выборочно)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374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Мониторинговое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исследование по оценке качества математического образования в школе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22.09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Общеобразовательные организации, </a:t>
                      </a:r>
                      <a:r>
                        <a:rPr lang="ru-RU" sz="1400" kern="800" dirty="0" smtClean="0">
                          <a:latin typeface="Times New Roman"/>
                          <a:ea typeface="Times New Roman"/>
                          <a:cs typeface="Times New Roman"/>
                        </a:rPr>
                        <a:t>реализующие образовательные программы основного общего образования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212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Мониторинговое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исследование по оценке качества освоения образовательных программ учащимися 10 классов с использованием контекстной информации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физика, химия, математика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октябрь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Общеобразовательные организации, </a:t>
                      </a:r>
                      <a:r>
                        <a:rPr lang="ru-RU" sz="1400" kern="800" dirty="0" smtClean="0">
                          <a:latin typeface="Times New Roman"/>
                          <a:ea typeface="Times New Roman"/>
                          <a:cs typeface="Times New Roman"/>
                        </a:rPr>
                        <a:t>реализующие образовательные программы среднего общего образования углубленного и профильного обучения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649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Мониторинговое исследование определения уровня подготовки обучающихся по отдельным предметам инвариантной части учебного плана с использованием контекстной информации</a:t>
                      </a: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русский язык, </a:t>
                      </a:r>
                      <a:b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математика, </a:t>
                      </a:r>
                      <a:b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английский язык, </a:t>
                      </a:r>
                      <a:b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комплексная работа</a:t>
                      </a: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kern="800" dirty="0">
                          <a:latin typeface="Times New Roman"/>
                          <a:ea typeface="Times New Roman"/>
                          <a:cs typeface="Times New Roman"/>
                        </a:rPr>
                        <a:t>Общеобразовательные организации, реализующие образовательные программы основного общего образования - пилоты по ФГОС ОО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Мониторинговое исследование уровня готовности к обучению во втором классе</a:t>
                      </a: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русский язык, </a:t>
                      </a:r>
                      <a:b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математика, </a:t>
                      </a:r>
                      <a:b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чтение</a:t>
                      </a: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Общеобразовательные организации, </a:t>
                      </a:r>
                      <a:r>
                        <a:rPr lang="ru-RU" sz="1400" kern="800" dirty="0">
                          <a:latin typeface="Times New Roman"/>
                          <a:ea typeface="Times New Roman"/>
                          <a:cs typeface="Times New Roman"/>
                        </a:rPr>
                        <a:t>реализующие образовательные программы начального общего образования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1898" marR="3189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 t="17257"/>
          <a:stretch>
            <a:fillRect/>
          </a:stretch>
        </p:blipFill>
        <p:spPr bwMode="auto">
          <a:xfrm>
            <a:off x="0" y="3356992"/>
            <a:ext cx="475486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 cstate="print"/>
          <a:srcRect t="11111"/>
          <a:stretch>
            <a:fillRect/>
          </a:stretch>
        </p:blipFill>
        <p:spPr bwMode="auto">
          <a:xfrm>
            <a:off x="4632028" y="3284984"/>
            <a:ext cx="451197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27584" y="404664"/>
            <a:ext cx="7560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Bookman Old Style" pitchFamily="18" charset="0"/>
              </a:rPr>
              <a:t>Успешность мониторинговых работ по математике в 2015 году</a:t>
            </a:r>
            <a:endParaRPr lang="ru-RU" sz="3200" dirty="0"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1640" y="2132856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Bookman Old Style" pitchFamily="18" charset="0"/>
              </a:rPr>
              <a:t>4 класс</a:t>
            </a:r>
            <a:endParaRPr lang="ru-RU" sz="3600" dirty="0"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0152" y="2132856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Bookman Old Style" pitchFamily="18" charset="0"/>
              </a:rPr>
              <a:t>7</a:t>
            </a:r>
            <a:r>
              <a:rPr lang="ru-RU" sz="3600" dirty="0" smtClean="0">
                <a:latin typeface="Bookman Old Style" pitchFamily="18" charset="0"/>
              </a:rPr>
              <a:t> класс</a:t>
            </a:r>
            <a:endParaRPr lang="ru-RU" sz="36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581</TotalTime>
  <Words>384</Words>
  <Application>Microsoft Office PowerPoint</Application>
  <PresentationFormat>Экран (4:3)</PresentationFormat>
  <Paragraphs>70</Paragraphs>
  <Slides>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Городская</vt:lpstr>
      <vt:lpstr>Об использовании данных мониторинга в повышении качества образования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Васильева Юлия Сергеевна</cp:lastModifiedBy>
  <cp:revision>25</cp:revision>
  <dcterms:created xsi:type="dcterms:W3CDTF">2016-04-22T10:24:53Z</dcterms:created>
  <dcterms:modified xsi:type="dcterms:W3CDTF">2016-04-26T23:37:43Z</dcterms:modified>
</cp:coreProperties>
</file>