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336" r:id="rId3"/>
    <p:sldId id="334" r:id="rId4"/>
    <p:sldId id="328" r:id="rId5"/>
    <p:sldId id="332" r:id="rId6"/>
    <p:sldId id="338" r:id="rId7"/>
    <p:sldId id="339" r:id="rId8"/>
    <p:sldId id="331" r:id="rId9"/>
    <p:sldId id="340" r:id="rId10"/>
    <p:sldId id="333" r:id="rId11"/>
  </p:sldIdLst>
  <p:sldSz cx="9144000" cy="6858000" type="screen4x3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838B6"/>
    <a:srgbClr val="66FF66"/>
    <a:srgbClr val="66CCFF"/>
    <a:srgbClr val="FFFF00"/>
    <a:srgbClr val="CC6600"/>
    <a:srgbClr val="CC0099"/>
    <a:srgbClr val="FFC000"/>
    <a:srgbClr val="F5F5F5"/>
    <a:srgbClr val="00CC66"/>
    <a:srgbClr val="00B0F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020" autoAdjust="0"/>
    <p:restoredTop sz="35683" autoAdjust="0"/>
  </p:normalViewPr>
  <p:slideViewPr>
    <p:cSldViewPr>
      <p:cViewPr>
        <p:scale>
          <a:sx n="100" d="100"/>
          <a:sy n="100" d="100"/>
        </p:scale>
        <p:origin x="-588" y="-2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23EF39-379C-461B-91FD-11D2FA89C023}" type="doc">
      <dgm:prSet loTypeId="urn:microsoft.com/office/officeart/2005/8/layout/radial4" loCatId="relationship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62D4AF7-5CA1-434C-A3CB-281C99F077F5}">
      <dgm:prSet phldrT="[Текст]" custT="1"/>
      <dgm:spPr>
        <a:solidFill>
          <a:srgbClr val="C00000"/>
        </a:solidFill>
      </dgm:spPr>
      <dgm:t>
        <a:bodyPr/>
        <a:lstStyle/>
        <a:p>
          <a:pPr algn="ctr"/>
          <a:r>
            <a:rPr lang="ru-RU" sz="2000" b="1" dirty="0" smtClean="0">
              <a:solidFill>
                <a:schemeClr val="bg1"/>
              </a:solidFill>
            </a:rPr>
            <a:t>Мероприятие 2.4</a:t>
          </a:r>
          <a:endParaRPr lang="ru-RU" sz="2000" b="1" dirty="0">
            <a:solidFill>
              <a:schemeClr val="bg1"/>
            </a:solidFill>
          </a:endParaRPr>
        </a:p>
      </dgm:t>
    </dgm:pt>
    <dgm:pt modelId="{E0BA4C53-ABEE-4634-85A7-03B896C79461}" type="parTrans" cxnId="{E3D11FA5-E259-4CAB-AB47-A79FDCC8E09B}">
      <dgm:prSet/>
      <dgm:spPr/>
      <dgm:t>
        <a:bodyPr/>
        <a:lstStyle/>
        <a:p>
          <a:pPr algn="ctr"/>
          <a:endParaRPr lang="ru-RU"/>
        </a:p>
      </dgm:t>
    </dgm:pt>
    <dgm:pt modelId="{183A2B8F-A79A-4A78-87B6-E4A699C9099E}" type="sibTrans" cxnId="{E3D11FA5-E259-4CAB-AB47-A79FDCC8E09B}">
      <dgm:prSet/>
      <dgm:spPr/>
      <dgm:t>
        <a:bodyPr/>
        <a:lstStyle/>
        <a:p>
          <a:pPr algn="ctr"/>
          <a:endParaRPr lang="ru-RU"/>
        </a:p>
      </dgm:t>
    </dgm:pt>
    <dgm:pt modelId="{CCA5336B-875C-4EC4-BEE3-0B83F52CF2EB}">
      <dgm:prSet phldrT="[Текст]" custT="1"/>
      <dgm:spPr/>
      <dgm:t>
        <a:bodyPr/>
        <a:lstStyle/>
        <a:p>
          <a:pPr algn="ctr"/>
          <a:r>
            <a:rPr lang="ru-RU" sz="2000" b="1" dirty="0" smtClean="0">
              <a:solidFill>
                <a:schemeClr val="tx1"/>
              </a:solidFill>
            </a:rPr>
            <a:t>МОДЕРНИЗАЦИЯ ШКОЛЬНЫХ БИБЛИОТЕК</a:t>
          </a:r>
          <a:endParaRPr lang="ru-RU" sz="2000" b="1" dirty="0">
            <a:solidFill>
              <a:schemeClr val="tx1"/>
            </a:solidFill>
          </a:endParaRPr>
        </a:p>
      </dgm:t>
    </dgm:pt>
    <dgm:pt modelId="{BA4D5D1D-CF19-47E4-A78D-3A9810C260D5}" type="parTrans" cxnId="{DC4CEF6A-69E0-4841-A489-4A57C577D8D2}">
      <dgm:prSet/>
      <dgm:spPr/>
      <dgm:t>
        <a:bodyPr/>
        <a:lstStyle/>
        <a:p>
          <a:pPr algn="ctr"/>
          <a:endParaRPr lang="ru-RU"/>
        </a:p>
      </dgm:t>
    </dgm:pt>
    <dgm:pt modelId="{853E7881-2BA5-4FEB-9689-2BEE1AA14878}" type="sibTrans" cxnId="{DC4CEF6A-69E0-4841-A489-4A57C577D8D2}">
      <dgm:prSet/>
      <dgm:spPr/>
      <dgm:t>
        <a:bodyPr/>
        <a:lstStyle/>
        <a:p>
          <a:pPr algn="ctr"/>
          <a:endParaRPr lang="ru-RU"/>
        </a:p>
      </dgm:t>
    </dgm:pt>
    <dgm:pt modelId="{1B45199D-AD29-4945-839A-772D2CCD4B61}">
      <dgm:prSet phldrT="[Текст]" custT="1"/>
      <dgm:spPr/>
      <dgm:t>
        <a:bodyPr/>
        <a:lstStyle/>
        <a:p>
          <a:pPr algn="ctr"/>
          <a:r>
            <a:rPr lang="ru-RU" sz="2000" b="1" dirty="0" smtClean="0">
              <a:solidFill>
                <a:schemeClr val="tx1"/>
              </a:solidFill>
            </a:rPr>
            <a:t>МОДЕРНИЗАЦИЯ СОДЕРЖАНИЯ РЯДА ПРЕДМЕТОВ</a:t>
          </a:r>
          <a:endParaRPr lang="ru-RU" sz="2000" b="1" dirty="0">
            <a:solidFill>
              <a:schemeClr val="tx1"/>
            </a:solidFill>
          </a:endParaRPr>
        </a:p>
      </dgm:t>
    </dgm:pt>
    <dgm:pt modelId="{214D009C-C38B-43D5-8F6A-97C1021DB0F1}" type="parTrans" cxnId="{07BE22EC-2D63-4841-B94F-5FEA79C09DC1}">
      <dgm:prSet/>
      <dgm:spPr/>
      <dgm:t>
        <a:bodyPr/>
        <a:lstStyle/>
        <a:p>
          <a:pPr algn="ctr"/>
          <a:endParaRPr lang="ru-RU"/>
        </a:p>
      </dgm:t>
    </dgm:pt>
    <dgm:pt modelId="{44FFAADC-EC3D-418B-9BD8-3F2B26471B04}" type="sibTrans" cxnId="{07BE22EC-2D63-4841-B94F-5FEA79C09DC1}">
      <dgm:prSet/>
      <dgm:spPr/>
      <dgm:t>
        <a:bodyPr/>
        <a:lstStyle/>
        <a:p>
          <a:pPr algn="ctr"/>
          <a:endParaRPr lang="ru-RU"/>
        </a:p>
      </dgm:t>
    </dgm:pt>
    <dgm:pt modelId="{21B501FA-94DA-4307-95AE-B2CFD54B6642}">
      <dgm:prSet phldrT="[Текст]" custT="1"/>
      <dgm:spPr/>
      <dgm:t>
        <a:bodyPr/>
        <a:lstStyle/>
        <a:p>
          <a:pPr algn="ctr"/>
          <a:r>
            <a:rPr lang="ru-RU" sz="2000" b="1" dirty="0" smtClean="0"/>
            <a:t>ОБНОВЛЕНИЕ СОДЕРЖАНИЯ И РЕАЛИЗАЦИЯ АООП ДЛЯ ОБУЧАЮЩИХСЯ С ОВЗ</a:t>
          </a:r>
          <a:endParaRPr lang="ru-RU" sz="2000" b="1" dirty="0">
            <a:solidFill>
              <a:schemeClr val="tx1"/>
            </a:solidFill>
          </a:endParaRPr>
        </a:p>
      </dgm:t>
    </dgm:pt>
    <dgm:pt modelId="{58DA316E-7636-4002-9D3B-EDAC2B536EDF}" type="parTrans" cxnId="{DA7CDD39-4F53-463D-8357-BEA63959A96F}">
      <dgm:prSet/>
      <dgm:spPr/>
      <dgm:t>
        <a:bodyPr/>
        <a:lstStyle/>
        <a:p>
          <a:pPr algn="ctr"/>
          <a:endParaRPr lang="ru-RU"/>
        </a:p>
      </dgm:t>
    </dgm:pt>
    <dgm:pt modelId="{FA63A0B8-0AE6-4A4B-B144-A0FF346EFB44}" type="sibTrans" cxnId="{DA7CDD39-4F53-463D-8357-BEA63959A96F}">
      <dgm:prSet/>
      <dgm:spPr/>
      <dgm:t>
        <a:bodyPr/>
        <a:lstStyle/>
        <a:p>
          <a:pPr algn="ctr"/>
          <a:endParaRPr lang="ru-RU"/>
        </a:p>
      </dgm:t>
    </dgm:pt>
    <dgm:pt modelId="{D21CAF80-85D0-4B5C-925F-8450ABE36C14}" type="pres">
      <dgm:prSet presAssocID="{1E23EF39-379C-461B-91FD-11D2FA89C02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88A26A-A9E3-4511-8263-D071ACBC3B74}" type="pres">
      <dgm:prSet presAssocID="{A62D4AF7-5CA1-434C-A3CB-281C99F077F5}" presName="centerShape" presStyleLbl="node0" presStyleIdx="0" presStyleCnt="1" custScaleX="106713" custScaleY="104381"/>
      <dgm:spPr/>
      <dgm:t>
        <a:bodyPr/>
        <a:lstStyle/>
        <a:p>
          <a:endParaRPr lang="ru-RU"/>
        </a:p>
      </dgm:t>
    </dgm:pt>
    <dgm:pt modelId="{FEADC458-2831-4645-B202-A605A405FF79}" type="pres">
      <dgm:prSet presAssocID="{BA4D5D1D-CF19-47E4-A78D-3A9810C260D5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E7C174C5-00AB-41CA-82E8-C9FA27AE421A}" type="pres">
      <dgm:prSet presAssocID="{CCA5336B-875C-4EC4-BEE3-0B83F52CF2EB}" presName="node" presStyleLbl="node1" presStyleIdx="0" presStyleCnt="3" custScaleX="138405" custScaleY="805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777862-58B0-49D6-9CD6-8B6F63C10193}" type="pres">
      <dgm:prSet presAssocID="{214D009C-C38B-43D5-8F6A-97C1021DB0F1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C7FCFAE0-4705-47F8-A565-A9FC28E722CE}" type="pres">
      <dgm:prSet presAssocID="{1B45199D-AD29-4945-839A-772D2CCD4B61}" presName="node" presStyleLbl="node1" presStyleIdx="1" presStyleCnt="3" custScaleX="180121" custScaleY="805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680127-89C0-4796-98F8-A56A71B7E29F}" type="pres">
      <dgm:prSet presAssocID="{58DA316E-7636-4002-9D3B-EDAC2B536EDF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47ABF255-ABAC-48B5-B6C2-CC02E2C1B5FB}" type="pres">
      <dgm:prSet presAssocID="{21B501FA-94DA-4307-95AE-B2CFD54B6642}" presName="node" presStyleLbl="node1" presStyleIdx="2" presStyleCnt="3" custScaleX="208008" custScaleY="798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90A19A-FEB2-471A-A1CA-1364FB2CD078}" type="presOf" srcId="{214D009C-C38B-43D5-8F6A-97C1021DB0F1}" destId="{48777862-58B0-49D6-9CD6-8B6F63C10193}" srcOrd="0" destOrd="0" presId="urn:microsoft.com/office/officeart/2005/8/layout/radial4"/>
    <dgm:cxn modelId="{481CDC2D-6B92-4653-ACF9-0F4D1019F45C}" type="presOf" srcId="{21B501FA-94DA-4307-95AE-B2CFD54B6642}" destId="{47ABF255-ABAC-48B5-B6C2-CC02E2C1B5FB}" srcOrd="0" destOrd="0" presId="urn:microsoft.com/office/officeart/2005/8/layout/radial4"/>
    <dgm:cxn modelId="{07BE22EC-2D63-4841-B94F-5FEA79C09DC1}" srcId="{A62D4AF7-5CA1-434C-A3CB-281C99F077F5}" destId="{1B45199D-AD29-4945-839A-772D2CCD4B61}" srcOrd="1" destOrd="0" parTransId="{214D009C-C38B-43D5-8F6A-97C1021DB0F1}" sibTransId="{44FFAADC-EC3D-418B-9BD8-3F2B26471B04}"/>
    <dgm:cxn modelId="{DF55FAB1-1B96-4CB0-BED5-4E8432AED4A4}" type="presOf" srcId="{1E23EF39-379C-461B-91FD-11D2FA89C023}" destId="{D21CAF80-85D0-4B5C-925F-8450ABE36C14}" srcOrd="0" destOrd="0" presId="urn:microsoft.com/office/officeart/2005/8/layout/radial4"/>
    <dgm:cxn modelId="{53FD8FEC-E9E6-491C-9A00-C3E406FC1A91}" type="presOf" srcId="{A62D4AF7-5CA1-434C-A3CB-281C99F077F5}" destId="{0388A26A-A9E3-4511-8263-D071ACBC3B74}" srcOrd="0" destOrd="0" presId="urn:microsoft.com/office/officeart/2005/8/layout/radial4"/>
    <dgm:cxn modelId="{E3D11FA5-E259-4CAB-AB47-A79FDCC8E09B}" srcId="{1E23EF39-379C-461B-91FD-11D2FA89C023}" destId="{A62D4AF7-5CA1-434C-A3CB-281C99F077F5}" srcOrd="0" destOrd="0" parTransId="{E0BA4C53-ABEE-4634-85A7-03B896C79461}" sibTransId="{183A2B8F-A79A-4A78-87B6-E4A699C9099E}"/>
    <dgm:cxn modelId="{8C894FD6-4164-49E9-B024-CE6D6198D0F6}" type="presOf" srcId="{58DA316E-7636-4002-9D3B-EDAC2B536EDF}" destId="{C7680127-89C0-4796-98F8-A56A71B7E29F}" srcOrd="0" destOrd="0" presId="urn:microsoft.com/office/officeart/2005/8/layout/radial4"/>
    <dgm:cxn modelId="{B84268D4-07D8-4DF8-A294-3ACB740B6516}" type="presOf" srcId="{CCA5336B-875C-4EC4-BEE3-0B83F52CF2EB}" destId="{E7C174C5-00AB-41CA-82E8-C9FA27AE421A}" srcOrd="0" destOrd="0" presId="urn:microsoft.com/office/officeart/2005/8/layout/radial4"/>
    <dgm:cxn modelId="{239AEF31-0F48-4ADA-BB5A-32B9FEA60EFC}" type="presOf" srcId="{1B45199D-AD29-4945-839A-772D2CCD4B61}" destId="{C7FCFAE0-4705-47F8-A565-A9FC28E722CE}" srcOrd="0" destOrd="0" presId="urn:microsoft.com/office/officeart/2005/8/layout/radial4"/>
    <dgm:cxn modelId="{DA7CDD39-4F53-463D-8357-BEA63959A96F}" srcId="{A62D4AF7-5CA1-434C-A3CB-281C99F077F5}" destId="{21B501FA-94DA-4307-95AE-B2CFD54B6642}" srcOrd="2" destOrd="0" parTransId="{58DA316E-7636-4002-9D3B-EDAC2B536EDF}" sibTransId="{FA63A0B8-0AE6-4A4B-B144-A0FF346EFB44}"/>
    <dgm:cxn modelId="{DC4CEF6A-69E0-4841-A489-4A57C577D8D2}" srcId="{A62D4AF7-5CA1-434C-A3CB-281C99F077F5}" destId="{CCA5336B-875C-4EC4-BEE3-0B83F52CF2EB}" srcOrd="0" destOrd="0" parTransId="{BA4D5D1D-CF19-47E4-A78D-3A9810C260D5}" sibTransId="{853E7881-2BA5-4FEB-9689-2BEE1AA14878}"/>
    <dgm:cxn modelId="{25239B0C-3B70-4358-B8D8-D88362FFFBAD}" type="presOf" srcId="{BA4D5D1D-CF19-47E4-A78D-3A9810C260D5}" destId="{FEADC458-2831-4645-B202-A605A405FF79}" srcOrd="0" destOrd="0" presId="urn:microsoft.com/office/officeart/2005/8/layout/radial4"/>
    <dgm:cxn modelId="{5FD1419B-312F-4F90-A0E7-76C4D3B7B509}" type="presParOf" srcId="{D21CAF80-85D0-4B5C-925F-8450ABE36C14}" destId="{0388A26A-A9E3-4511-8263-D071ACBC3B74}" srcOrd="0" destOrd="0" presId="urn:microsoft.com/office/officeart/2005/8/layout/radial4"/>
    <dgm:cxn modelId="{5429B4A4-53BF-4581-BCB9-FF48E040D717}" type="presParOf" srcId="{D21CAF80-85D0-4B5C-925F-8450ABE36C14}" destId="{FEADC458-2831-4645-B202-A605A405FF79}" srcOrd="1" destOrd="0" presId="urn:microsoft.com/office/officeart/2005/8/layout/radial4"/>
    <dgm:cxn modelId="{C7BE0DFE-DE08-495B-8554-5555C5D22B79}" type="presParOf" srcId="{D21CAF80-85D0-4B5C-925F-8450ABE36C14}" destId="{E7C174C5-00AB-41CA-82E8-C9FA27AE421A}" srcOrd="2" destOrd="0" presId="urn:microsoft.com/office/officeart/2005/8/layout/radial4"/>
    <dgm:cxn modelId="{83C95C94-ED63-4229-87FD-A9B90F3ECE1D}" type="presParOf" srcId="{D21CAF80-85D0-4B5C-925F-8450ABE36C14}" destId="{48777862-58B0-49D6-9CD6-8B6F63C10193}" srcOrd="3" destOrd="0" presId="urn:microsoft.com/office/officeart/2005/8/layout/radial4"/>
    <dgm:cxn modelId="{F262C764-65AC-4E93-8699-F83B2094CE95}" type="presParOf" srcId="{D21CAF80-85D0-4B5C-925F-8450ABE36C14}" destId="{C7FCFAE0-4705-47F8-A565-A9FC28E722CE}" srcOrd="4" destOrd="0" presId="urn:microsoft.com/office/officeart/2005/8/layout/radial4"/>
    <dgm:cxn modelId="{F8BA0C70-B7FA-47CA-A142-6E9479D82041}" type="presParOf" srcId="{D21CAF80-85D0-4B5C-925F-8450ABE36C14}" destId="{C7680127-89C0-4796-98F8-A56A71B7E29F}" srcOrd="5" destOrd="0" presId="urn:microsoft.com/office/officeart/2005/8/layout/radial4"/>
    <dgm:cxn modelId="{DE1A2085-BD4A-429F-9366-8CB8DF7D77A7}" type="presParOf" srcId="{D21CAF80-85D0-4B5C-925F-8450ABE36C14}" destId="{47ABF255-ABAC-48B5-B6C2-CC02E2C1B5F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88A26A-A9E3-4511-8263-D071ACBC3B74}">
      <dsp:nvSpPr>
        <dsp:cNvPr id="0" name=""/>
        <dsp:cNvSpPr/>
      </dsp:nvSpPr>
      <dsp:spPr>
        <a:xfrm>
          <a:off x="2825796" y="2532060"/>
          <a:ext cx="2408443" cy="2355811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Мероприятие 2.4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3178504" y="2877061"/>
        <a:ext cx="1703027" cy="1665809"/>
      </dsp:txXfrm>
    </dsp:sp>
    <dsp:sp modelId="{FEADC458-2831-4645-B202-A605A405FF79}">
      <dsp:nvSpPr>
        <dsp:cNvPr id="0" name=""/>
        <dsp:cNvSpPr/>
      </dsp:nvSpPr>
      <dsp:spPr>
        <a:xfrm rot="12900000">
          <a:off x="1454648" y="2168843"/>
          <a:ext cx="1667460" cy="64322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C174C5-00AB-41CA-82E8-C9FA27AE421A}">
      <dsp:nvSpPr>
        <dsp:cNvPr id="0" name=""/>
        <dsp:cNvSpPr/>
      </dsp:nvSpPr>
      <dsp:spPr>
        <a:xfrm>
          <a:off x="121663" y="1321852"/>
          <a:ext cx="2967526" cy="13807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МОДЕРНИЗАЦИЯ ШКОЛЬНЫХ БИБЛИОТЕК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162105" y="1362294"/>
        <a:ext cx="2886642" cy="1299909"/>
      </dsp:txXfrm>
    </dsp:sp>
    <dsp:sp modelId="{48777862-58B0-49D6-9CD6-8B6F63C10193}">
      <dsp:nvSpPr>
        <dsp:cNvPr id="0" name=""/>
        <dsp:cNvSpPr/>
      </dsp:nvSpPr>
      <dsp:spPr>
        <a:xfrm rot="16200000">
          <a:off x="3188035" y="1270455"/>
          <a:ext cx="1683964" cy="64322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FCFAE0-4705-47F8-A565-A9FC28E722CE}">
      <dsp:nvSpPr>
        <dsp:cNvPr id="0" name=""/>
        <dsp:cNvSpPr/>
      </dsp:nvSpPr>
      <dsp:spPr>
        <a:xfrm>
          <a:off x="2099040" y="59690"/>
          <a:ext cx="3861954" cy="138079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МОДЕРНИЗАЦИЯ СОДЕРЖАНИЯ РЯДА ПРЕДМЕТОВ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2139482" y="100132"/>
        <a:ext cx="3781070" cy="1299909"/>
      </dsp:txXfrm>
    </dsp:sp>
    <dsp:sp modelId="{C7680127-89C0-4796-98F8-A56A71B7E29F}">
      <dsp:nvSpPr>
        <dsp:cNvPr id="0" name=""/>
        <dsp:cNvSpPr/>
      </dsp:nvSpPr>
      <dsp:spPr>
        <a:xfrm rot="19500000">
          <a:off x="4937926" y="2168843"/>
          <a:ext cx="1667460" cy="64322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ABF255-ABAC-48B5-B6C2-CC02E2C1B5FB}">
      <dsp:nvSpPr>
        <dsp:cNvPr id="0" name=""/>
        <dsp:cNvSpPr/>
      </dsp:nvSpPr>
      <dsp:spPr>
        <a:xfrm>
          <a:off x="4224671" y="1327092"/>
          <a:ext cx="4459876" cy="13703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ОБНОВЛЕНИЕ СОДЕРЖАНИЯ И РЕАЛИЗАЦИЯ АООП ДЛЯ ОБУЧАЮЩИХСЯ С ОВЗ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4264806" y="1367227"/>
        <a:ext cx="4379606" cy="12900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273D5-F651-48AD-9FF6-E2782382A87F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897E1-BD42-4ACB-8FA1-BA3CEB7509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3746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94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020A4-0543-4630-A4EE-459CA2CE3F44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360" y="3229277"/>
            <a:ext cx="7943507" cy="305862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94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ECC44F-622C-418A-A7B1-9A45DDDD72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2797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FCF2-1E1F-485F-9C97-0C30C119EE5F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015D3-4113-49D7-B102-4B6F006B80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933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FCF2-1E1F-485F-9C97-0C30C119EE5F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015D3-4113-49D7-B102-4B6F006B80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5966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FCF2-1E1F-485F-9C97-0C30C119EE5F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015D3-4113-49D7-B102-4B6F006B80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0687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FCF2-1E1F-485F-9C97-0C30C119EE5F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015D3-4113-49D7-B102-4B6F006B80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3194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FCF2-1E1F-485F-9C97-0C30C119EE5F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015D3-4113-49D7-B102-4B6F006B80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6583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FCF2-1E1F-485F-9C97-0C30C119EE5F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015D3-4113-49D7-B102-4B6F006B80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4628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FCF2-1E1F-485F-9C97-0C30C119EE5F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015D3-4113-49D7-B102-4B6F006B80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625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FCF2-1E1F-485F-9C97-0C30C119EE5F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015D3-4113-49D7-B102-4B6F006B80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7625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FCF2-1E1F-485F-9C97-0C30C119EE5F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015D3-4113-49D7-B102-4B6F006B80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7492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FCF2-1E1F-485F-9C97-0C30C119EE5F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015D3-4113-49D7-B102-4B6F006B80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4259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2FCF2-1E1F-485F-9C97-0C30C119EE5F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015D3-4113-49D7-B102-4B6F006B80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2079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2FCF2-1E1F-485F-9C97-0C30C119EE5F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015D3-4113-49D7-B102-4B6F006B80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090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2411761" y="44624"/>
            <a:ext cx="6696741" cy="357221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endParaRPr lang="ru-RU" sz="1500" dirty="0">
              <a:solidFill>
                <a:schemeClr val="tx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411761" y="3645023"/>
            <a:ext cx="4392487" cy="1364327"/>
          </a:xfrm>
          <a:prstGeom prst="rect">
            <a:avLst/>
          </a:prstGeom>
          <a:solidFill>
            <a:srgbClr val="7030A0">
              <a:alpha val="75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Segoe UI Semibold" panose="020B0702040204020203" pitchFamily="34" charset="0"/>
              </a:rPr>
              <a:t>Хабаровский край</a:t>
            </a:r>
            <a:endParaRPr lang="ru-RU" sz="2400" dirty="0">
              <a:solidFill>
                <a:schemeClr val="bg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84168" y="5009350"/>
            <a:ext cx="3024336" cy="1804026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29789" y="1898758"/>
            <a:ext cx="2909781" cy="19399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endParaRPr lang="ru-RU" sz="1500" dirty="0">
              <a:latin typeface="Segoe UI Semibold" panose="020B07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55776" y="116631"/>
            <a:ext cx="6552728" cy="3528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ФЦПРО на 2016 -2020 гг. </a:t>
            </a:r>
          </a:p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2.4. «Модернизация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технологий и содержания обучения в соответствии с новым федеральным государственным образовательным стандартом посредством разработки концепций модернизации конкретных областей, поддержки региональных программ развития образования и поддержки сетевых методических объединений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2401" y="1501919"/>
            <a:ext cx="2367591" cy="1423025"/>
          </a:xfrm>
          <a:prstGeom prst="rect">
            <a:avLst/>
          </a:prstGeom>
          <a:solidFill>
            <a:srgbClr val="DE006F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г.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318743" y="1940861"/>
            <a:ext cx="2835487" cy="13713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endParaRPr lang="ru-RU" sz="1400" dirty="0">
              <a:solidFill>
                <a:srgbClr val="00206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29789" y="3544834"/>
            <a:ext cx="3068335" cy="8985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endParaRPr lang="ru-RU" sz="1900" dirty="0">
              <a:solidFill>
                <a:srgbClr val="00206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401" y="5009350"/>
            <a:ext cx="6041767" cy="1804026"/>
          </a:xfrm>
          <a:prstGeom prst="rect">
            <a:avLst/>
          </a:prstGeom>
          <a:solidFill>
            <a:srgbClr val="33CC33">
              <a:alpha val="72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endParaRPr lang="ru-RU" dirty="0">
              <a:solidFill>
                <a:srgbClr val="002060"/>
              </a:solidFill>
              <a:latin typeface="Segoe UI Semibold" panose="020B0702040204020203" pitchFamily="34" charset="0"/>
            </a:endParaRPr>
          </a:p>
          <a:p>
            <a:pPr algn="ctr"/>
            <a:endParaRPr lang="ru-RU" dirty="0">
              <a:solidFill>
                <a:srgbClr val="002060"/>
              </a:solidFill>
              <a:latin typeface="Segoe UI Semibold" panose="020B0702040204020203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20272" y="3758546"/>
            <a:ext cx="1862506" cy="1137280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35496" y="2924944"/>
            <a:ext cx="2367591" cy="2084406"/>
          </a:xfrm>
          <a:prstGeom prst="rect">
            <a:avLst/>
          </a:prstGeom>
          <a:solidFill>
            <a:srgbClr val="C2C21C">
              <a:alpha val="72941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endParaRPr lang="ru-RU" sz="1500" dirty="0">
              <a:solidFill>
                <a:srgbClr val="002060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401" y="50713"/>
            <a:ext cx="2367591" cy="1423025"/>
          </a:xfrm>
          <a:prstGeom prst="rect">
            <a:avLst/>
          </a:prstGeom>
          <a:solidFill>
            <a:schemeClr val="accent5">
              <a:lumMod val="40000"/>
              <a:lumOff val="60000"/>
              <a:alpha val="7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11" descr="\\fs-1\Rectorat_общая\ФЦПРО_2011-2013\Конференция_ноябрь 2012\фцпро фед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054" y="233988"/>
            <a:ext cx="1571625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7" descr="C:\Users\perminovaop\Desktop\ФЦПРО_2011-2013\Командировки в Москву по Проекту\оп1\герб. khabarovsk_krai_coa_n31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078" y="3128953"/>
            <a:ext cx="1357313" cy="16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0874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/>
          <a:srcRect l="22872" t="1407" r="22589" b="69"/>
          <a:stretch/>
        </p:blipFill>
        <p:spPr>
          <a:xfrm>
            <a:off x="4176" y="116632"/>
            <a:ext cx="4464496" cy="60486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/>
          <a:srcRect l="22575" t="718" r="22667"/>
          <a:stretch/>
        </p:blipFill>
        <p:spPr>
          <a:xfrm>
            <a:off x="4468672" y="0"/>
            <a:ext cx="54104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628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729" y="42976"/>
            <a:ext cx="9029263" cy="144180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endParaRPr lang="ru-RU" sz="1500" dirty="0">
              <a:solidFill>
                <a:schemeClr val="tx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77661" y="76125"/>
            <a:ext cx="6840761" cy="777972"/>
          </a:xfrm>
          <a:prstGeom prst="rect">
            <a:avLst/>
          </a:prstGeom>
          <a:solidFill>
            <a:srgbClr val="FFC000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Мероприятие 2.4.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9238" y="1603962"/>
            <a:ext cx="9008493" cy="514664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13504" tIns="56752" rIns="113504" bIns="56752" rtlCol="0" anchor="ctr"/>
          <a:lstStyle/>
          <a:p>
            <a:pPr algn="ctr"/>
            <a:endParaRPr lang="ru-RU" sz="1500" dirty="0">
              <a:solidFill>
                <a:schemeClr val="tx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05394" y="1755415"/>
            <a:ext cx="1847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Picture 11" descr="\\fs-1\Rectorat_общая\ФЦПРО_2011-2013\Конференция_ноябрь 2012\фцпро феде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3" y="68655"/>
            <a:ext cx="1152128" cy="81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914831" y="42976"/>
            <a:ext cx="2229169" cy="1084677"/>
          </a:xfrm>
          <a:prstGeom prst="rect">
            <a:avLst/>
          </a:prstGeom>
          <a:solidFill>
            <a:srgbClr val="DE006F">
              <a:alpha val="73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г.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62476574"/>
              </p:ext>
            </p:extLst>
          </p:nvPr>
        </p:nvGraphicFramePr>
        <p:xfrm>
          <a:off x="69098" y="908720"/>
          <a:ext cx="8988633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9877"/>
                <a:gridCol w="4578756"/>
              </a:tblGrid>
              <a:tr h="9039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Статус: федеральная </a:t>
                      </a:r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стажировочная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площадка</a:t>
                      </a:r>
                      <a:endParaRPr lang="ru-RU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4529" y="893720"/>
            <a:ext cx="4647764" cy="877259"/>
          </a:xfrm>
          <a:prstGeom prst="rect">
            <a:avLst/>
          </a:prstGeom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15665815"/>
              </p:ext>
            </p:extLst>
          </p:nvPr>
        </p:nvGraphicFramePr>
        <p:xfrm>
          <a:off x="69098" y="1628801"/>
          <a:ext cx="9017358" cy="523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7358"/>
              </a:tblGrid>
              <a:tr h="52350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Федеральные базовые площадки</a:t>
                      </a:r>
                      <a:endParaRPr lang="ru-RU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59048909"/>
              </p:ext>
            </p:extLst>
          </p:nvPr>
        </p:nvGraphicFramePr>
        <p:xfrm>
          <a:off x="69098" y="2155936"/>
          <a:ext cx="9094762" cy="4770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6898"/>
                <a:gridCol w="3347864"/>
              </a:tblGrid>
              <a:tr h="40044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МОУ СОШ </a:t>
                      </a:r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№ 23 г. Комсомольска-на-Амуре</a:t>
                      </a:r>
                      <a:endParaRPr lang="ru-RU" b="1" dirty="0"/>
                    </a:p>
                  </a:txBody>
                  <a:tcPr>
                    <a:solidFill>
                      <a:srgbClr val="3838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ИЗО, обществознание</a:t>
                      </a:r>
                      <a:endParaRPr lang="ru-RU" b="1" dirty="0"/>
                    </a:p>
                  </a:txBody>
                  <a:tcPr>
                    <a:solidFill>
                      <a:srgbClr val="3838B6"/>
                    </a:solidFill>
                  </a:tcPr>
                </a:tc>
              </a:tr>
              <a:tr h="400446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МОУ лицей № 1 г. Комсомольска-на-Амуре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математика, обществознание</a:t>
                      </a:r>
                      <a:endParaRPr lang="ru-RU" b="1" dirty="0"/>
                    </a:p>
                  </a:txBody>
                  <a:tcPr/>
                </a:tc>
              </a:tr>
              <a:tr h="400446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МОУ Центр образования "Открытие" г. Комсомольск-на-Амуре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технология, география</a:t>
                      </a:r>
                      <a:endParaRPr lang="ru-RU" b="1" dirty="0"/>
                    </a:p>
                  </a:txBody>
                  <a:tcPr/>
                </a:tc>
              </a:tr>
              <a:tr h="400446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МОУ гимназия № 45 г. Комсомольск-на-Амуре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3838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математика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3838B6"/>
                    </a:solidFill>
                  </a:tcPr>
                </a:tc>
              </a:tr>
              <a:tr h="400446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МБОУ кадетская школа № 1 имени Ф.Ф. Ушакова </a:t>
                      </a:r>
                      <a:b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 Хабаровска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обществознание, УУД</a:t>
                      </a:r>
                      <a:endParaRPr lang="ru-RU" b="1" dirty="0"/>
                    </a:p>
                  </a:txBody>
                  <a:tcPr/>
                </a:tc>
              </a:tr>
              <a:tr h="447750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МБОУ лицей "Вектор" г. Хабаровска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УУД</a:t>
                      </a:r>
                      <a:endParaRPr lang="ru-RU" b="1" dirty="0"/>
                    </a:p>
                  </a:txBody>
                  <a:tcPr/>
                </a:tc>
              </a:tr>
              <a:tr h="5182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Краевой центр образования</a:t>
                      </a:r>
                      <a:endParaRPr lang="ru-RU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3838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математика, обществознание, ИЗО,</a:t>
                      </a:r>
                      <a:r>
                        <a:rPr lang="ru-RU" b="1" baseline="0" dirty="0" smtClean="0">
                          <a:solidFill>
                            <a:schemeClr val="bg1"/>
                          </a:solidFill>
                        </a:rPr>
                        <a:t> технология,</a:t>
                      </a:r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 география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3838B6"/>
                    </a:solidFill>
                  </a:tcPr>
                </a:tc>
              </a:tr>
              <a:tr h="400446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КГКОУ "Школа № 1" г. Комсомольск-на-Амуре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технология, ОВЗ</a:t>
                      </a:r>
                      <a:endParaRPr lang="ru-RU" b="1" dirty="0"/>
                    </a:p>
                  </a:txBody>
                  <a:tcPr/>
                </a:tc>
              </a:tr>
              <a:tr h="400446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КГКОУ "Школа-интернат № 13" п. Пивань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технология, ОВЗ</a:t>
                      </a:r>
                    </a:p>
                  </a:txBody>
                  <a:tcPr/>
                </a:tc>
              </a:tr>
              <a:tr h="400446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КГКОУ"Школа</a:t>
                      </a: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-интернат № 12»  г. Вяземский </a:t>
                      </a:r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3838B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solidFill>
                            <a:schemeClr val="bg1"/>
                          </a:solidFill>
                        </a:rPr>
                        <a:t>технология, ОВЗ</a:t>
                      </a:r>
                    </a:p>
                  </a:txBody>
                  <a:tcPr>
                    <a:solidFill>
                      <a:srgbClr val="3838B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7757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729" y="42976"/>
            <a:ext cx="9029263" cy="144180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endParaRPr lang="ru-RU" sz="1500" dirty="0">
              <a:solidFill>
                <a:schemeClr val="tx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31018" y="453806"/>
            <a:ext cx="605268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ea typeface="+mj-ea"/>
                <a:cs typeface="Arial" pitchFamily="34" charset="0"/>
              </a:rPr>
              <a:t>ЦЕЛИ СИСТЕМЫ ОБРАЗОВАНИЯ</a:t>
            </a:r>
            <a:endParaRPr lang="ru-RU" sz="2800" b="1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55576" y="143916"/>
            <a:ext cx="7884368" cy="1143000"/>
          </a:xfrm>
          <a:prstGeom prst="rect">
            <a:avLst/>
          </a:prstGeom>
          <a:solidFill>
            <a:srgbClr val="FFC000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Arial" pitchFamily="34" charset="0"/>
                <a:cs typeface="Arial" pitchFamily="34" charset="0"/>
              </a:rPr>
              <a:t>новые вызовы,  новые цели системы образования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238" y="1585724"/>
            <a:ext cx="9008493" cy="514664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13504" tIns="56752" rIns="113504" bIns="56752" rtlCol="0" anchor="ctr"/>
          <a:lstStyle/>
          <a:p>
            <a:pPr algn="ctr"/>
            <a:endParaRPr lang="ru-RU" sz="1500" dirty="0">
              <a:solidFill>
                <a:schemeClr val="tx1"/>
              </a:solidFill>
              <a:latin typeface="Segoe UI Semibold" panose="020B0702040204020203" pitchFamily="34" charset="0"/>
            </a:endParaRPr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xmlns="" val="1834203993"/>
              </p:ext>
            </p:extLst>
          </p:nvPr>
        </p:nvGraphicFramePr>
        <p:xfrm>
          <a:off x="163538" y="1793806"/>
          <a:ext cx="8806211" cy="4947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31995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729" y="42976"/>
            <a:ext cx="9029263" cy="6843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endParaRPr lang="ru-RU" sz="1500" dirty="0">
              <a:solidFill>
                <a:schemeClr val="tx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55576" y="188640"/>
            <a:ext cx="7884368" cy="53869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МОДЕРНИЗАЦИЯ ПРЕДМЕТНЫХ ОБЛАСТЕЙ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95622"/>
            <a:ext cx="4712341" cy="9731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метакомпетенций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729" y="1927722"/>
            <a:ext cx="475461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679554" y="774895"/>
            <a:ext cx="4464446" cy="984089"/>
            <a:chOff x="4732705" y="774895"/>
            <a:chExt cx="4552084" cy="98408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4732705" y="774895"/>
              <a:ext cx="4552084" cy="984089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756194" y="790786"/>
              <a:ext cx="4407128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2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стажировка </a:t>
              </a:r>
              <a:br>
                <a:rPr lang="ru-RU" sz="2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2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1000 чел. : 700/300</a:t>
              </a:r>
              <a:endParaRPr lang="ru-RU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-6332" y="1744893"/>
            <a:ext cx="4739038" cy="2511654"/>
            <a:chOff x="-17747" y="1844223"/>
            <a:chExt cx="4754619" cy="2465828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19894" y="1844223"/>
              <a:ext cx="4649249" cy="1549605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разработка примерных программ по </a:t>
              </a:r>
              <a:r>
                <a:rPr lang="ru-RU" sz="2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учебным предметам </a:t>
              </a:r>
              <a:endPara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-17747" y="3786831"/>
              <a:ext cx="4754619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endParaRPr lang="ru-RU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6782" y="3337125"/>
            <a:ext cx="4623050" cy="147852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совершенствование содержания и технологий организации внеурочной деятельности 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4575713" y="3421265"/>
            <a:ext cx="4576118" cy="1656758"/>
            <a:chOff x="28635" y="3443569"/>
            <a:chExt cx="4641525" cy="1656758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68054" y="3443569"/>
              <a:ext cx="4602106" cy="1656758"/>
            </a:xfrm>
            <a:prstGeom prst="rect">
              <a:avLst/>
            </a:prstGeom>
            <a:solidFill>
              <a:srgbClr val="CC0099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8635" y="3533468"/>
              <a:ext cx="4602107" cy="144655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chemeClr val="lt1"/>
                  </a:solidFill>
                </a:rPr>
                <a:t>подготовка </a:t>
              </a:r>
              <a:r>
                <a:rPr lang="ru-RU" sz="2200" b="1" dirty="0">
                  <a:solidFill>
                    <a:schemeClr val="lt1"/>
                  </a:solidFill>
                </a:rPr>
                <a:t>40 тьюторов по естественнонаучному направлению и метапредметным компетенциям</a:t>
              </a: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4624" y="4815647"/>
            <a:ext cx="4635208" cy="1345594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модель </a:t>
            </a:r>
            <a:r>
              <a:rPr lang="ru-RU" sz="2400" b="1" dirty="0">
                <a:solidFill>
                  <a:schemeClr val="tx1"/>
                </a:solidFill>
              </a:rPr>
              <a:t>и технологии объективной оценки учебных достижений учащегося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654187" y="1758984"/>
            <a:ext cx="4497644" cy="1654212"/>
          </a:xfrm>
          <a:prstGeom prst="rect">
            <a:avLst/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разработка дополнительных профессиональных программ по метапредметным компетенциям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632832" y="5082783"/>
            <a:ext cx="4527677" cy="993960"/>
          </a:xfrm>
          <a:prstGeom prst="rect">
            <a:avLst/>
          </a:prstGeom>
          <a:solidFill>
            <a:srgbClr val="66FF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сетевые сообщества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043078"/>
            <a:ext cx="9142253" cy="83099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-</a:t>
            </a:r>
            <a:r>
              <a:rPr lang="ru-RU" sz="2400" b="1" dirty="0">
                <a:solidFill>
                  <a:schemeClr val="bg1">
                    <a:lumMod val="95000"/>
                  </a:schemeClr>
                </a:solidFill>
              </a:rPr>
              <a:t> проведение всероссийского семинара-совещания </a:t>
            </a:r>
            <a:r>
              <a:rPr lang="ru-RU" sz="2400" b="1" dirty="0" smtClean="0">
                <a:solidFill>
                  <a:schemeClr val="bg1">
                    <a:lumMod val="95000"/>
                  </a:schemeClr>
                </a:solidFill>
              </a:rPr>
              <a:t>с </a:t>
            </a:r>
            <a:r>
              <a:rPr lang="ru-RU" sz="2400" b="1" dirty="0">
                <a:solidFill>
                  <a:schemeClr val="bg1">
                    <a:lumMod val="95000"/>
                  </a:schemeClr>
                </a:solidFill>
              </a:rPr>
              <a:t>участием представителей 44 субъектов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57503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729" y="42976"/>
            <a:ext cx="9029263" cy="6843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endParaRPr lang="ru-RU" sz="1500" dirty="0">
              <a:solidFill>
                <a:schemeClr val="tx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55576" y="188640"/>
            <a:ext cx="7884368" cy="53869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МОДЕРНИЗАЦИЯ ШКОЛЬНЫХ БИБЛИОТЕК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85665"/>
            <a:ext cx="4649248" cy="11320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СОЗДАНИЕ  РРИБЦ, </a:t>
            </a:r>
          </a:p>
          <a:p>
            <a:pPr algn="ctr"/>
            <a:r>
              <a:rPr lang="ru-RU" b="1" dirty="0" smtClean="0"/>
              <a:t>НА КОНКУРСНОЙ ОСНОВЕ 4  ИБЦ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729" y="1927722"/>
            <a:ext cx="475461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625783" y="774895"/>
            <a:ext cx="4518217" cy="1152824"/>
            <a:chOff x="4732705" y="774895"/>
            <a:chExt cx="4552084" cy="984089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4732705" y="774895"/>
              <a:ext cx="4552084" cy="984089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756194" y="790786"/>
              <a:ext cx="4407128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2400" b="1" dirty="0" smtClean="0"/>
                <a:t>пополнение </a:t>
              </a:r>
              <a:r>
                <a:rPr lang="ru-RU" sz="2400" b="1" dirty="0"/>
                <a:t>фондов ИБЦ, РРИБЦ</a:t>
              </a:r>
              <a:endParaRPr lang="ru-RU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-16138" y="1933192"/>
            <a:ext cx="4739038" cy="2511654"/>
            <a:chOff x="-17747" y="1844223"/>
            <a:chExt cx="4754619" cy="2465828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19894" y="1844223"/>
              <a:ext cx="4649249" cy="1549605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/>
                <a:t>разработка Концепции развития Хабаровской краевой сети ИБЦ</a:t>
              </a:r>
              <a:endPara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-17747" y="3786831"/>
              <a:ext cx="4754619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endParaRPr lang="ru-RU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4677037" y="3490630"/>
            <a:ext cx="4474793" cy="332274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проведение межрегиональной конференции с участием представителей 7 субъектов Российской Федерации: "От школьной библиотеки – к информационно-библиотечному центру: опыт реализации</a:t>
            </a:r>
            <a:r>
              <a:rPr lang="ru-RU" sz="2400" b="1" dirty="0" smtClean="0"/>
              <a:t>"</a:t>
            </a:r>
            <a:endParaRPr lang="ru-RU" sz="2400" b="1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-128836" y="3434343"/>
            <a:ext cx="4826596" cy="2102747"/>
            <a:chOff x="-123876" y="3533468"/>
            <a:chExt cx="4826596" cy="1702327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4960" y="3579037"/>
              <a:ext cx="4697760" cy="1656758"/>
            </a:xfrm>
            <a:prstGeom prst="rect">
              <a:avLst/>
            </a:prstGeom>
            <a:solidFill>
              <a:srgbClr val="CC0099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-123876" y="3533468"/>
              <a:ext cx="4754619" cy="156966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2400" b="1" dirty="0" smtClean="0"/>
                <a:t>создание </a:t>
              </a:r>
              <a:r>
                <a:rPr lang="ru-RU" sz="2400" b="1" dirty="0"/>
                <a:t>сетевого сообщества ИБЦ при </a:t>
              </a:r>
              <a:r>
                <a:rPr lang="ru-RU" sz="2400" b="1" dirty="0" smtClean="0"/>
                <a:t>РРИБЦ;</a:t>
              </a:r>
            </a:p>
            <a:p>
              <a:pPr algn="ctr"/>
              <a:r>
                <a:rPr lang="ru-RU" sz="2400" b="1" dirty="0" smtClean="0">
                  <a:solidFill>
                    <a:schemeClr val="lt1"/>
                  </a:solidFill>
                </a:rPr>
                <a:t>единая информационная платформа</a:t>
              </a:r>
              <a:endParaRPr lang="ru-RU" sz="2400" b="1" dirty="0">
                <a:solidFill>
                  <a:schemeClr val="lt1"/>
                </a:solidFill>
              </a:endParaRPr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4654187" y="1927722"/>
            <a:ext cx="4497644" cy="1562906"/>
          </a:xfrm>
          <a:prstGeom prst="rect">
            <a:avLst/>
          </a:prstGeom>
          <a:solidFill>
            <a:srgbClr val="66C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проведение курсов повышения квалификации для </a:t>
            </a:r>
            <a:r>
              <a:rPr lang="ru-RU" sz="2400" b="1" dirty="0" smtClean="0"/>
              <a:t>педагогов-библиотекарей</a:t>
            </a:r>
            <a:endParaRPr lang="ru-RU" sz="2400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659" y="5520270"/>
            <a:ext cx="4662101" cy="1293106"/>
          </a:xfrm>
          <a:prstGeom prst="rect">
            <a:avLst/>
          </a:prstGeom>
          <a:solidFill>
            <a:srgbClr val="66FF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20" name="Picture 11" descr="\\fs-1\Rectorat_общая\ФЦПРО_2011-2013\Конференция_ноябрь 2012\фцпро феде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6784" y="5482000"/>
            <a:ext cx="1571625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9847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729" y="42976"/>
            <a:ext cx="9093590" cy="6843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endParaRPr lang="ru-RU" sz="1500" dirty="0">
              <a:solidFill>
                <a:schemeClr val="tx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076599" y="115194"/>
            <a:ext cx="7884368" cy="53869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РЕАЛИЗАЦИЯ ФГОС </a:t>
            </a:r>
            <a:r>
              <a:rPr lang="ru-RU" sz="2800" b="1" dirty="0"/>
              <a:t>ОВЗ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0" y="4586010"/>
            <a:ext cx="4649248" cy="9731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распространение эффективных практик реализации ФГОС ОВЗ 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729" y="1927722"/>
            <a:ext cx="475461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603223" y="774895"/>
            <a:ext cx="4533096" cy="1586232"/>
            <a:chOff x="4599757" y="774894"/>
            <a:chExt cx="4677108" cy="2733762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4616594" y="774894"/>
              <a:ext cx="4660271" cy="273376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599757" y="790786"/>
              <a:ext cx="4563564" cy="206868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2400" dirty="0" smtClean="0"/>
                <a:t>предложения </a:t>
              </a:r>
              <a:r>
                <a:rPr lang="ru-RU" sz="2400" dirty="0"/>
                <a:t>по новым технологиям реализации </a:t>
              </a:r>
              <a:r>
                <a:rPr lang="ru-RU" sz="2400" dirty="0" smtClean="0"/>
                <a:t>АООП  для </a:t>
              </a:r>
              <a:r>
                <a:rPr lang="ru-RU" sz="2400" dirty="0"/>
                <a:t>обучающихся с ОВЗ</a:t>
              </a:r>
              <a:endParaRPr lang="ru-RU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-6960" y="2739142"/>
            <a:ext cx="4739038" cy="2511654"/>
            <a:chOff x="-17747" y="1844223"/>
            <a:chExt cx="4754619" cy="2465828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-10273" y="1844223"/>
              <a:ext cx="4651241" cy="1802796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/>
                <a:t>модели и технологии объективной оценки учебных достижений обучающегося с ОВЗ</a:t>
              </a:r>
              <a:endPara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-17747" y="3786831"/>
              <a:ext cx="4754619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endParaRPr lang="ru-RU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4610675" y="2361127"/>
            <a:ext cx="4525644" cy="237277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совершенствование содержания и технологий организации внеурочной деятельности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7436" y="757094"/>
            <a:ext cx="4602106" cy="1974573"/>
          </a:xfrm>
          <a:prstGeom prst="rect">
            <a:avLst/>
          </a:prstGeom>
          <a:solidFill>
            <a:srgbClr val="CC00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р</a:t>
            </a:r>
            <a:r>
              <a:rPr lang="ru-RU" sz="2400" b="1" dirty="0" smtClean="0">
                <a:solidFill>
                  <a:schemeClr val="bg1"/>
                </a:solidFill>
              </a:rPr>
              <a:t>азработка примерных программ по предмету «Технология»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603224" y="4733897"/>
            <a:ext cx="4540776" cy="2124103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успешные практики </a:t>
            </a:r>
            <a:r>
              <a:rPr lang="ru-RU" sz="2400" dirty="0">
                <a:solidFill>
                  <a:schemeClr val="tx1"/>
                </a:solidFill>
              </a:rPr>
              <a:t>реализации программы формирования </a:t>
            </a:r>
            <a:r>
              <a:rPr lang="ru-RU" sz="2400" dirty="0" smtClean="0">
                <a:solidFill>
                  <a:schemeClr val="tx1"/>
                </a:solidFill>
              </a:rPr>
              <a:t>БУД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216" y="5564894"/>
            <a:ext cx="4599008" cy="1293106"/>
          </a:xfrm>
          <a:prstGeom prst="rect">
            <a:avLst/>
          </a:prstGeom>
          <a:solidFill>
            <a:srgbClr val="66FF6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20" name="Picture 11" descr="\\fs-1\Rectorat_общая\ФЦПРО_2011-2013\Конференция_ноябрь 2012\фцпро феде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576399"/>
            <a:ext cx="1571625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146068" y="3876005"/>
            <a:ext cx="4739038" cy="5329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92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42729" y="1972366"/>
            <a:ext cx="9012371" cy="48094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2729" y="42976"/>
            <a:ext cx="9029263" cy="187385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endParaRPr lang="ru-RU" sz="1500" dirty="0">
              <a:solidFill>
                <a:schemeClr val="tx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55576" y="98511"/>
            <a:ext cx="7884368" cy="1143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РАЗВИТИЕ СИСТЕМЫ ОБРАЗОВАНИЯ, ОРИЕНТИРОВАННОЙ НА ПЕДАГОГА НОВОЙ КУЛЬТУРЫ, ФОРМИРУЮЩЕГО «КРЕАТИВНЫЙ КЛАСС»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4221088"/>
            <a:ext cx="3733550" cy="2489033"/>
          </a:xfrm>
          <a:prstGeom prst="rect">
            <a:avLst/>
          </a:prstGeom>
          <a:ln w="127000" cap="rnd">
            <a:solidFill>
              <a:srgbClr val="FFFFFF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4544" y="2204864"/>
            <a:ext cx="3888197" cy="25667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Стрелка вправо 14"/>
          <p:cNvSpPr/>
          <p:nvPr/>
        </p:nvSpPr>
        <p:spPr>
          <a:xfrm rot="19923750">
            <a:off x="3479381" y="4454283"/>
            <a:ext cx="2023965" cy="634752"/>
          </a:xfrm>
          <a:prstGeom prst="rightArrow">
            <a:avLst>
              <a:gd name="adj1" fmla="val 51195"/>
              <a:gd name="adj2" fmla="val 71974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753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520" y="0"/>
            <a:ext cx="8892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7278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729" y="1954926"/>
            <a:ext cx="9029263" cy="486497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13504" tIns="56752" rIns="113504" bIns="56752" rtlCol="0" anchor="ctr"/>
          <a:lstStyle/>
          <a:p>
            <a:pPr algn="ctr"/>
            <a:endParaRPr lang="ru-RU" sz="1500" dirty="0">
              <a:solidFill>
                <a:schemeClr val="tx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755576" y="188640"/>
            <a:ext cx="7884368" cy="1143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96743" l="0" r="31954">
                        <a14:foregroundMark x1="2483" y1="42020" x2="2483" y2="42020"/>
                        <a14:foregroundMark x1="6457" y1="42020" x2="6457" y2="42020"/>
                        <a14:foregroundMark x1="5629" y1="64495" x2="5629" y2="64495"/>
                        <a14:foregroundMark x1="828" y1="60912" x2="828" y2="60912"/>
                        <a14:foregroundMark x1="828" y1="51792" x2="828" y2="51792"/>
                        <a14:foregroundMark x1="1656" y1="46254" x2="1656" y2="46254"/>
                        <a14:foregroundMark x1="3642" y1="41694" x2="3642" y2="41694"/>
                        <a14:foregroundMark x1="5298" y1="41694" x2="5298" y2="41694"/>
                        <a14:foregroundMark x1="6126" y1="44951" x2="6126" y2="44951"/>
                        <a14:foregroundMark x1="5795" y1="47883" x2="5795" y2="47883"/>
                        <a14:foregroundMark x1="5795" y1="51466" x2="5795" y2="51466"/>
                        <a14:foregroundMark x1="5629" y1="56678" x2="5629" y2="56678"/>
                        <a14:foregroundMark x1="5629" y1="60586" x2="5629" y2="60586"/>
                        <a14:foregroundMark x1="828" y1="57003" x2="828" y2="57003"/>
                        <a14:foregroundMark x1="828" y1="54072" x2="828" y2="54072"/>
                        <a14:foregroundMark x1="1325" y1="49511" x2="1325" y2="49511"/>
                        <a14:foregroundMark x1="1159" y1="47883" x2="1159" y2="478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9201"/>
          <a:stretch/>
        </p:blipFill>
        <p:spPr>
          <a:xfrm>
            <a:off x="38661" y="2458665"/>
            <a:ext cx="2771983" cy="45779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695" b="62480"/>
          <a:stretch/>
        </p:blipFill>
        <p:spPr>
          <a:xfrm>
            <a:off x="5767972" y="1991367"/>
            <a:ext cx="3278484" cy="199724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22476" b="55700" l="44868" r="62252">
                        <a14:foregroundMark x1="58940" y1="27036" x2="58940" y2="27036"/>
                        <a14:foregroundMark x1="58278" y1="50489" x2="58278" y2="50489"/>
                        <a14:foregroundMark x1="58278" y1="49837" x2="58609" y2="28013"/>
                        <a14:foregroundMark x1="56623" y1="32899" x2="51656" y2="46580"/>
                        <a14:foregroundMark x1="48013" y1="40717" x2="51490" y2="46906"/>
                        <a14:foregroundMark x1="48013" y1="44300" x2="48179" y2="50489"/>
                        <a14:foregroundMark x1="50828" y1="50489" x2="57947" y2="50163"/>
                        <a14:foregroundMark x1="46689" y1="37134" x2="48344" y2="358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742" t="22912" r="36232" b="42613"/>
          <a:stretch/>
        </p:blipFill>
        <p:spPr>
          <a:xfrm>
            <a:off x="2810644" y="2721118"/>
            <a:ext cx="3096344" cy="270930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847588" y="5378093"/>
            <a:ext cx="57003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Хабаровский край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7389" y="134031"/>
            <a:ext cx="9029263" cy="172984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13504" tIns="56752" rIns="113504" bIns="56752" rtlCol="0" anchor="ctr"/>
          <a:lstStyle/>
          <a:p>
            <a:pPr algn="ctr"/>
            <a:endParaRPr lang="ru-RU" sz="1500" dirty="0">
              <a:solidFill>
                <a:schemeClr val="tx1"/>
              </a:solidFill>
              <a:latin typeface="Segoe UI Semibold" panose="020B0702040204020203" pitchFamily="34" charset="0"/>
            </a:endParaRP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629836" y="293449"/>
            <a:ext cx="7884368" cy="1143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latin typeface="Arial" pitchFamily="34" charset="0"/>
                <a:cs typeface="Arial" pitchFamily="34" charset="0"/>
              </a:rPr>
              <a:t>ПРАВИЛЬНОЕ УПРАВЛЕНЧЕСКОЕ РЕШЕНИЕ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843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2356</TotalTime>
  <Words>373</Words>
  <Application>Microsoft Office PowerPoint</Application>
  <PresentationFormat>Экран (4:3)</PresentationFormat>
  <Paragraphs>63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 Игоревна Мерзлякова</dc:creator>
  <cp:lastModifiedBy>Hairulin</cp:lastModifiedBy>
  <cp:revision>350</cp:revision>
  <cp:lastPrinted>2015-08-10T09:35:23Z</cp:lastPrinted>
  <dcterms:created xsi:type="dcterms:W3CDTF">2015-08-05T01:23:00Z</dcterms:created>
  <dcterms:modified xsi:type="dcterms:W3CDTF">2016-04-26T23:50:41Z</dcterms:modified>
</cp:coreProperties>
</file>