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61" r:id="rId4"/>
    <p:sldId id="262" r:id="rId5"/>
    <p:sldId id="265" r:id="rId6"/>
    <p:sldId id="267" r:id="rId7"/>
    <p:sldId id="268" r:id="rId8"/>
    <p:sldId id="270" r:id="rId9"/>
    <p:sldId id="263" r:id="rId10"/>
    <p:sldId id="266" r:id="rId11"/>
    <p:sldId id="264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7422" y="3286124"/>
            <a:ext cx="6400800" cy="1600200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rgbClr val="002060"/>
                </a:solidFill>
              </a:rPr>
              <a:t>Скоробогатова Н. В. </a:t>
            </a:r>
          </a:p>
          <a:p>
            <a:pPr algn="r"/>
            <a:r>
              <a:rPr lang="ru-RU" b="1" dirty="0" smtClean="0">
                <a:solidFill>
                  <a:srgbClr val="002060"/>
                </a:solidFill>
              </a:rPr>
              <a:t>Председатель районного методического совета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6868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Модель методической службы Комсомольского муниципального района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-142900"/>
            <a:ext cx="77724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Модель методической службы</a:t>
            </a:r>
            <a:endParaRPr lang="ru-RU" dirty="0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2357422" y="928670"/>
            <a:ext cx="5143536" cy="5518150"/>
            <a:chOff x="2023" y="2977"/>
            <a:chExt cx="6137" cy="7309"/>
          </a:xfrm>
        </p:grpSpPr>
        <p:sp>
          <p:nvSpPr>
            <p:cNvPr id="1027" name="Oval 3"/>
            <p:cNvSpPr>
              <a:spLocks noChangeArrowheads="1"/>
            </p:cNvSpPr>
            <p:nvPr/>
          </p:nvSpPr>
          <p:spPr bwMode="auto">
            <a:xfrm>
              <a:off x="2023" y="2977"/>
              <a:ext cx="6137" cy="7309"/>
            </a:xfrm>
            <a:prstGeom prst="ellipse">
              <a:avLst/>
            </a:prstGeom>
            <a:solidFill>
              <a:srgbClr val="0070C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Педагогические работники школ района</a:t>
              </a:r>
              <a:endPara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28" name="Oval 4"/>
            <p:cNvSpPr>
              <a:spLocks noChangeArrowheads="1"/>
            </p:cNvSpPr>
            <p:nvPr/>
          </p:nvSpPr>
          <p:spPr bwMode="auto">
            <a:xfrm>
              <a:off x="2589" y="2977"/>
              <a:ext cx="5040" cy="5006"/>
            </a:xfrm>
            <a:prstGeom prst="ellipse">
              <a:avLst/>
            </a:prstGeom>
            <a:solidFill>
              <a:srgbClr val="00CC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Руководители школьных методических объединений</a:t>
              </a:r>
              <a:endPara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29" name="Oval 5"/>
            <p:cNvSpPr>
              <a:spLocks noChangeArrowheads="1"/>
            </p:cNvSpPr>
            <p:nvPr/>
          </p:nvSpPr>
          <p:spPr bwMode="auto">
            <a:xfrm>
              <a:off x="3000" y="2977"/>
              <a:ext cx="4063" cy="324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Районный методический совет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Руководители районных профессиональных объединений</a:t>
              </a:r>
              <a:endPara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14282" y="357166"/>
          <a:ext cx="8715436" cy="5955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0726"/>
                <a:gridCol w="3214710"/>
              </a:tblGrid>
              <a:tr h="609785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Задачи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Направления</a:t>
                      </a:r>
                      <a:endParaRPr lang="ru-RU" sz="3200" dirty="0"/>
                    </a:p>
                  </a:txBody>
                  <a:tcPr/>
                </a:tc>
              </a:tr>
              <a:tr h="1059100">
                <a:tc>
                  <a:txBody>
                    <a:bodyPr/>
                    <a:lstStyle/>
                    <a:p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Распространение эффективной педагогической практики.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1.Диссеминация опыта инновационной деятельности</a:t>
                      </a:r>
                      <a:endParaRPr lang="ru-RU" sz="2000" dirty="0"/>
                    </a:p>
                  </a:txBody>
                  <a:tcPr/>
                </a:tc>
              </a:tr>
              <a:tr h="1146689">
                <a:tc>
                  <a:txBody>
                    <a:bodyPr/>
                    <a:lstStyle/>
                    <a:p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Повышение  научно-методического  уровня  и развитие творческого потенциала педагогических кадров района.</a:t>
                      </a:r>
                      <a:r>
                        <a:rPr kumimoji="0" lang="ru-RU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2.Организация непрерывного образования</a:t>
                      </a:r>
                      <a:endParaRPr lang="ru-RU" sz="2000" dirty="0"/>
                    </a:p>
                  </a:txBody>
                  <a:tcPr/>
                </a:tc>
              </a:tr>
              <a:tr h="2866722">
                <a:tc>
                  <a:txBody>
                    <a:bodyPr/>
                    <a:lstStyle/>
                    <a:p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Методическое и информационное сопровождение процесса  обновления содержания образования, внедрения в образовательный процесс новых педагогических технологий, обеспечивающих развитие личности обучаемых в условиях  реализации ФГОС,  концепций филологического, математического, исторического образования.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3.Информационная работа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77724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Формы методической работы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1285860"/>
            <a:ext cx="7972452" cy="47339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/>
              <a:t>   </a:t>
            </a:r>
            <a:r>
              <a:rPr lang="ru-RU" sz="3200" b="1" dirty="0" smtClean="0"/>
              <a:t>Традиционные</a:t>
            </a:r>
            <a:r>
              <a:rPr lang="ru-RU" sz="3200" b="1" dirty="0" smtClean="0"/>
              <a:t>: </a:t>
            </a:r>
            <a:r>
              <a:rPr lang="ru-RU" sz="3200" dirty="0" smtClean="0"/>
              <a:t>предметные семинары, конференции,  единые методические дни;</a:t>
            </a:r>
          </a:p>
          <a:p>
            <a:pPr>
              <a:buNone/>
            </a:pPr>
            <a:r>
              <a:rPr lang="ru-RU" sz="3200" dirty="0" smtClean="0"/>
              <a:t>  </a:t>
            </a:r>
            <a:r>
              <a:rPr lang="ru-RU" sz="3200" b="1" dirty="0" smtClean="0"/>
              <a:t> </a:t>
            </a:r>
            <a:r>
              <a:rPr lang="ru-RU" sz="3200" b="1" dirty="0" smtClean="0"/>
              <a:t>Инновационные </a:t>
            </a:r>
            <a:r>
              <a:rPr lang="ru-RU" sz="3200" dirty="0" smtClean="0"/>
              <a:t>формы: </a:t>
            </a:r>
            <a:endParaRPr lang="ru-RU" sz="3200" dirty="0" smtClean="0"/>
          </a:p>
          <a:p>
            <a:r>
              <a:rPr lang="ru-RU" sz="3200" dirty="0" err="1" smtClean="0"/>
              <a:t>М</a:t>
            </a:r>
            <a:r>
              <a:rPr lang="ru-RU" sz="3200" dirty="0" err="1" smtClean="0"/>
              <a:t>ежпредметные</a:t>
            </a:r>
            <a:r>
              <a:rPr lang="ru-RU" sz="3200" dirty="0" smtClean="0"/>
              <a:t> семинары</a:t>
            </a:r>
            <a:r>
              <a:rPr lang="ru-RU" sz="3200" dirty="0" smtClean="0"/>
              <a:t>;</a:t>
            </a:r>
          </a:p>
          <a:p>
            <a:r>
              <a:rPr lang="ru-RU" sz="3200" dirty="0" smtClean="0"/>
              <a:t>Передвижные методические лектории ;</a:t>
            </a:r>
          </a:p>
          <a:p>
            <a:r>
              <a:rPr lang="ru-RU" sz="3200" dirty="0" err="1" smtClean="0"/>
              <a:t>Стажировочные</a:t>
            </a:r>
            <a:r>
              <a:rPr lang="ru-RU" sz="3200" dirty="0" smtClean="0"/>
              <a:t> площадки.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397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Организация непрерывного образования</a:t>
            </a:r>
            <a:endParaRPr lang="ru-RU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500034" y="714356"/>
          <a:ext cx="8429684" cy="5779304"/>
        </p:xfrm>
        <a:graphic>
          <a:graphicData uri="http://schemas.openxmlformats.org/drawingml/2006/table">
            <a:tbl>
              <a:tblPr/>
              <a:tblGrid>
                <a:gridCol w="506491"/>
                <a:gridCol w="4922797"/>
                <a:gridCol w="1241158"/>
                <a:gridCol w="1759238"/>
              </a:tblGrid>
              <a:tr h="6429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Основные мероприятия и их формы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Сроки проведения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Целевая аудитория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Семинар: «Опыт реализации ФГОС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»(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на базе УО)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Октябрь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Заместители директоров ОУ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Руководители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РМО,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ШМО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4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Семинар: «Конструируем современную среду обучения. Обновление содержания образования» (на базе УО)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Февраль 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449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Семинар «Изменение управленческих походов в образовательных организациях при реализации ФГОС»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Декабрь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Заместители директоров 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4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«Профессиональный стандарт педагога: инструкция по применению»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Март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212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Семинары «Работа над повышением качества образования при обучении детей с ОВЗ в контексте ФГОС» 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Ноябрь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Заместители директоров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Руководители школьных методических объединений 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7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«Обеспечение функционирования внутренней системы оценки качества образования. Мониторинг достижения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метапредметных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результатов в условиях реализации ФГОС»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Апрель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7585" marR="37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3" y="428603"/>
          <a:ext cx="8715435" cy="6220522"/>
        </p:xfrm>
        <a:graphic>
          <a:graphicData uri="http://schemas.openxmlformats.org/drawingml/2006/table">
            <a:tbl>
              <a:tblPr/>
              <a:tblGrid>
                <a:gridCol w="285751"/>
                <a:gridCol w="6286544"/>
                <a:gridCol w="1071570"/>
                <a:gridCol w="1071570"/>
              </a:tblGrid>
              <a:tr h="1185018">
                <a:tc row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28" marR="3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Предметные семинары: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Математики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«Деятельность ОО в условиях реализации концепции математического образования. Мотивация педагогов и обучающихся»</a:t>
                      </a:r>
                    </a:p>
                  </a:txBody>
                  <a:tcPr marL="36928" marR="3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Октябрь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Ноябрь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Февраль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Март</a:t>
                      </a:r>
                    </a:p>
                  </a:txBody>
                  <a:tcPr marL="36928" marR="3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Педагоги </a:t>
                      </a:r>
                    </a:p>
                  </a:txBody>
                  <a:tcPr marL="36928" marR="3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80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Филология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«Актуальные проблемы и эффективные технологии обучения русскому языку и литературе в рамках реализации концепции филологического образования»</a:t>
                      </a:r>
                    </a:p>
                  </a:txBody>
                  <a:tcPr marL="36928" marR="3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10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История, обществознание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«Опыт реализации историко-культурного стандарта» </a:t>
                      </a:r>
                    </a:p>
                  </a:txBody>
                  <a:tcPr marL="36928" marR="3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850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Естественнонаучного направления, География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«Образовательные результаты по предметам, пути их достижения в условиях междисциплинарного взаимодействия»</a:t>
                      </a:r>
                    </a:p>
                  </a:txBody>
                  <a:tcPr marL="36928" marR="3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480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Начальные классы «</a:t>
                      </a:r>
                      <a:r>
                        <a:rPr lang="ru-RU" sz="18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Системно-деятельностный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подход к преподаванию математики </a:t>
                      </a:r>
                      <a:r>
                        <a:rPr lang="ru-RU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контексте ФГОС НОО»</a:t>
                      </a:r>
                    </a:p>
                  </a:txBody>
                  <a:tcPr marL="36928" marR="3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5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Физкультура, ОБЖ 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«Внедрение ФФСК  «ГТО» в школьную программу»</a:t>
                      </a:r>
                    </a:p>
                  </a:txBody>
                  <a:tcPr marL="36928" marR="3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10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Технология</a:t>
                      </a:r>
                      <a:r>
                        <a:rPr lang="ru-RU" sz="18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«Новые требования к преподаванию предметной области «Технология» в школе»</a:t>
                      </a:r>
                    </a:p>
                  </a:txBody>
                  <a:tcPr marL="36928" marR="369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Межпредметные</a:t>
            </a:r>
            <a:r>
              <a:rPr lang="ru-RU" b="1" dirty="0" smtClean="0">
                <a:solidFill>
                  <a:srgbClr val="002060"/>
                </a:solidFill>
              </a:rPr>
              <a:t> семинары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28597" y="1571612"/>
          <a:ext cx="8501121" cy="4352054"/>
        </p:xfrm>
        <a:graphic>
          <a:graphicData uri="http://schemas.openxmlformats.org/drawingml/2006/table">
            <a:tbl>
              <a:tblPr/>
              <a:tblGrid>
                <a:gridCol w="333663"/>
                <a:gridCol w="4595558"/>
                <a:gridCol w="1262655"/>
                <a:gridCol w="2309245"/>
              </a:tblGrid>
              <a:tr h="18573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5466" marR="55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Межпредметные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 связи, как путь формирования </a:t>
                      </a: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метапредметных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 результатов» или «Предметные и </a:t>
                      </a: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метапредметные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 результаты образования: диагностика и оценка»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466" marR="55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Январь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466" marR="55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Школьные команды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466" marR="55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0274">
                <a:tc rowSpan="2">
                  <a:txBody>
                    <a:bodyPr/>
                    <a:lstStyle/>
                    <a:p>
                      <a:endParaRPr lang="ru-RU"/>
                    </a:p>
                  </a:txBody>
                  <a:tcPr marL="55466" marR="55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 «Опыт реализация ФГОС ОВЗ»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466" marR="55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5676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5466" marR="55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466" marR="55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Школьные команды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466" marR="55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85728"/>
            <a:ext cx="7772400" cy="703282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Единый методический день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1357298"/>
            <a:ext cx="8143932" cy="83819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dirty="0" smtClean="0"/>
              <a:t>«Обновление содержания образования»</a:t>
            </a:r>
            <a:endParaRPr lang="ru-RU" sz="32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57224" y="3000372"/>
            <a:ext cx="7772400" cy="703282"/>
          </a:xfrm>
          <a:prstGeom prst="rect">
            <a:avLst/>
          </a:prstGeom>
        </p:spPr>
        <p:txBody>
          <a:bodyPr bIns="9144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Передвижной методический лекторий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14348" y="3929066"/>
            <a:ext cx="8143932" cy="83819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642910" y="4071942"/>
            <a:ext cx="8143932" cy="83819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</a:t>
            </a:r>
            <a:r>
              <a:rPr lang="ru-RU" sz="3200" dirty="0" smtClean="0"/>
              <a:t>П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сихолого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lang="ru-RU" sz="3200" dirty="0" smtClean="0"/>
              <a:t>педагогическое </a:t>
            </a:r>
            <a:r>
              <a:rPr lang="ru-RU" sz="3200" dirty="0" smtClean="0"/>
              <a:t>и методическое сопровождение учащихся с ОВЗ»</a:t>
            </a:r>
          </a:p>
          <a:p>
            <a:r>
              <a:rPr lang="ru-RU" sz="3200" dirty="0" smtClean="0"/>
              <a:t>«Профессиональный стандарт </a:t>
            </a:r>
            <a:r>
              <a:rPr lang="ru-RU" sz="3200" dirty="0" smtClean="0"/>
              <a:t>педагога»</a:t>
            </a:r>
            <a:endParaRPr lang="ru-RU" sz="3200" dirty="0" smtClean="0"/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00042"/>
            <a:ext cx="777240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Алгоритм мероприятий на год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642918"/>
            <a:ext cx="8272466" cy="928694"/>
          </a:xfrm>
        </p:spPr>
        <p:txBody>
          <a:bodyPr/>
          <a:lstStyle/>
          <a:p>
            <a:r>
              <a:rPr lang="ru-RU" dirty="0" smtClean="0"/>
              <a:t>Руководители  районных профессиональных </a:t>
            </a:r>
            <a:r>
              <a:rPr lang="ru-RU" dirty="0" smtClean="0"/>
              <a:t>объединений</a:t>
            </a:r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6975" algn="l"/>
              </a:tabLst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14348" y="1643048"/>
          <a:ext cx="7715304" cy="4614460"/>
        </p:xfrm>
        <a:graphic>
          <a:graphicData uri="http://schemas.openxmlformats.org/drawingml/2006/table">
            <a:tbl>
              <a:tblPr/>
              <a:tblGrid>
                <a:gridCol w="611151"/>
                <a:gridCol w="3605561"/>
                <a:gridCol w="1377894"/>
                <a:gridCol w="2120698"/>
              </a:tblGrid>
              <a:tr h="1258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Форма мероприятия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Сроки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Место проведения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3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Семинар (ФГОС) 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Октябрь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в УО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Стажировочная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 площадка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Ноябрь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Хурба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 2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3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Межпредметный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 семинар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Январь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На базе школы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3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Семинар (Содержание образования)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Февраль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в УО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3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Стажировочная площадка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Март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Ягодный 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00042"/>
            <a:ext cx="777240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Алгоритм мероприятий на год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642918"/>
            <a:ext cx="8272466" cy="1000132"/>
          </a:xfrm>
        </p:spPr>
        <p:txBody>
          <a:bodyPr/>
          <a:lstStyle/>
          <a:p>
            <a:r>
              <a:rPr lang="ru-RU" dirty="0" smtClean="0"/>
              <a:t>Руководители  </a:t>
            </a:r>
            <a:r>
              <a:rPr lang="ru-RU" dirty="0" smtClean="0"/>
              <a:t>школьных </a:t>
            </a:r>
            <a:r>
              <a:rPr lang="ru-RU" dirty="0" smtClean="0"/>
              <a:t>методических объединений </a:t>
            </a:r>
          </a:p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6975" algn="l"/>
              </a:tabLst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42910" y="1571614"/>
          <a:ext cx="8286808" cy="4875661"/>
        </p:xfrm>
        <a:graphic>
          <a:graphicData uri="http://schemas.openxmlformats.org/drawingml/2006/table">
            <a:tbl>
              <a:tblPr/>
              <a:tblGrid>
                <a:gridCol w="656422"/>
                <a:gridCol w="3629858"/>
                <a:gridCol w="1571636"/>
                <a:gridCol w="2428892"/>
              </a:tblGrid>
              <a:tr h="8057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Форма мероприятия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Сроки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Место проведения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Семинар (ФГОС)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Октябрь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в УО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7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Семинар (ОВЗ)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Ноябрь 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На базе школы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Стажировочная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 площадка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Декабрь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Ягодный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7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Межпредметный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 семинар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Январь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На базе школы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57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Семинар (Содержание образования)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Февраль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в УО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Стажировочная площадка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Март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Хурба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 2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46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Семинар (мониторинг)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Апрель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На базе школы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00042"/>
            <a:ext cx="777240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Алгоритм мероприятий на год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500042"/>
            <a:ext cx="8272466" cy="642942"/>
          </a:xfrm>
        </p:spPr>
        <p:txBody>
          <a:bodyPr/>
          <a:lstStyle/>
          <a:p>
            <a:r>
              <a:rPr lang="ru-RU" dirty="0" smtClean="0"/>
              <a:t>Педагогические работники</a:t>
            </a:r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6975" algn="l"/>
              </a:tabLst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697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28596" y="1071548"/>
          <a:ext cx="8429684" cy="5429287"/>
        </p:xfrm>
        <a:graphic>
          <a:graphicData uri="http://schemas.openxmlformats.org/drawingml/2006/table">
            <a:tbl>
              <a:tblPr/>
              <a:tblGrid>
                <a:gridCol w="761927"/>
                <a:gridCol w="3707046"/>
                <a:gridCol w="1580741"/>
                <a:gridCol w="2379970"/>
              </a:tblGrid>
              <a:tr h="12035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Форма мероприятия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Сроки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Место проведения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17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Предметные семинары 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Октябрь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На базе школы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17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Предметные семинары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Ноябрь 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На базе школы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17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Стажировочная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 площадка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Декабрь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Хурба 2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17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 err="1">
                          <a:latin typeface="Times New Roman"/>
                          <a:ea typeface="Times New Roman"/>
                          <a:cs typeface="Times New Roman"/>
                        </a:rPr>
                        <a:t>Межпредметный</a:t>
                      </a: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 семинар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Январь 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На базе школы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17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Предметные семинары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Февраль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На базе школы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17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Предметные семинары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Март 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На базе школы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Стажировочная площадка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Апрель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97610" algn="l"/>
                        </a:tabLs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Ягодный 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697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1500174"/>
            <a:ext cx="7772400" cy="4572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600" dirty="0" smtClean="0">
                <a:solidFill>
                  <a:srgbClr val="002060"/>
                </a:solidFill>
              </a:rPr>
              <a:t>hurba2_kr@list.ru</a:t>
            </a:r>
            <a:endParaRPr lang="ru-RU" sz="6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190</TotalTime>
  <Words>594</Words>
  <Application>Microsoft Office PowerPoint</Application>
  <PresentationFormat>Экран (4:3)</PresentationFormat>
  <Paragraphs>185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Справедливость</vt:lpstr>
      <vt:lpstr>Модель методической службы Комсомольского муниципального района</vt:lpstr>
      <vt:lpstr>Модель методической службы</vt:lpstr>
      <vt:lpstr>Слайд 3</vt:lpstr>
      <vt:lpstr>Формы методической работы</vt:lpstr>
      <vt:lpstr>Организация непрерывного образования</vt:lpstr>
      <vt:lpstr>Слайд 6</vt:lpstr>
      <vt:lpstr>Межпредметные семинары</vt:lpstr>
      <vt:lpstr>Единый методический день</vt:lpstr>
      <vt:lpstr>Алгоритм мероприятий на год </vt:lpstr>
      <vt:lpstr>Алгоритм мероприятий на год </vt:lpstr>
      <vt:lpstr>Алгоритм мероприятий на год 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Модель методической службы Комсомольского муниципального района</dc:title>
  <cp:lastModifiedBy>Admin</cp:lastModifiedBy>
  <cp:revision>22</cp:revision>
  <dcterms:modified xsi:type="dcterms:W3CDTF">2016-04-24T07:14:21Z</dcterms:modified>
</cp:coreProperties>
</file>