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9" r:id="rId2"/>
  </p:sldMasterIdLst>
  <p:notesMasterIdLst>
    <p:notesMasterId r:id="rId7"/>
  </p:notesMasterIdLst>
  <p:sldIdLst>
    <p:sldId id="278" r:id="rId3"/>
    <p:sldId id="279" r:id="rId4"/>
    <p:sldId id="293" r:id="rId5"/>
    <p:sldId id="294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BB8676-BE9E-4116-83DB-1103E1A30CC0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2FB874-32B0-4E9C-B5C3-3A23743428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54947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2514601"/>
            <a:ext cx="6686549" cy="226278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4777380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1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4529541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52011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88142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058750"/>
            <a:ext cx="6686549" cy="14688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67924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40247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8471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5458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4544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46088"/>
            <a:ext cx="2628899" cy="976312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598613"/>
            <a:ext cx="2628899" cy="4262436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7491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92686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63862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92696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1"/>
            <a:ext cx="6686550" cy="2724845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7404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438234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69031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2964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627406"/>
            <a:ext cx="16557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6"/>
            <a:ext cx="485775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276260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2514601"/>
            <a:ext cx="6686549" cy="226278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4777380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1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4529541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256901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579463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058750"/>
            <a:ext cx="6686549" cy="14688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0955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086863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042657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001298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16953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46088"/>
            <a:ext cx="2628899" cy="976312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598613"/>
            <a:ext cx="2628899" cy="4262436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188784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438927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567010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591418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1"/>
            <a:ext cx="6686550" cy="2724845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78900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 sz="6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5896425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513556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608279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627406"/>
            <a:ext cx="16557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6"/>
            <a:ext cx="485775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7052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786"/>
            <a:ext cx="1767506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6135809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787783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66400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786"/>
            <a:ext cx="1767506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3F3B4-4F2C-46E9-9CCF-3C70A8CEF5F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27.04.2016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6135809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8860" y="787783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A828B262-6AEA-4CF4-B5CA-AC4590A38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4831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98606" y="1252667"/>
            <a:ext cx="7414055" cy="2180967"/>
          </a:xfrm>
        </p:spPr>
        <p:txBody>
          <a:bodyPr>
            <a:noAutofit/>
          </a:bodyPr>
          <a:lstStyle/>
          <a:p>
            <a:pPr algn="ctr"/>
            <a:r>
              <a:rPr lang="ru-RU" altLang="ru-RU" sz="33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anose="02020404030301010803" pitchFamily="18" charset="0"/>
              </a:rPr>
              <a:t>Всероссийские проверочные работы как единый инструмент оценки качества образования</a:t>
            </a:r>
            <a:endParaRPr lang="ru-RU" sz="33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98606" y="4467000"/>
            <a:ext cx="6858000" cy="1241822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Гильфанова</a:t>
            </a:r>
            <a:r>
              <a:rPr lang="ru-RU" b="1" dirty="0" smtClean="0">
                <a:solidFill>
                  <a:schemeClr val="tx1"/>
                </a:solidFill>
              </a:rPr>
              <a:t> Ольга Алексеевна,</a:t>
            </a:r>
          </a:p>
          <a:p>
            <a:pPr algn="ctr"/>
            <a:r>
              <a:rPr lang="ru-RU" dirty="0" smtClean="0"/>
              <a:t>главный специалист  отдела по развитию образования, инновациям и информатизации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26715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30644" y="1882935"/>
            <a:ext cx="7321379" cy="399428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Clr>
                <a:srgbClr val="A53010"/>
              </a:buClr>
            </a:pPr>
            <a:r>
              <a:rPr lang="ru-RU" altLang="ru-RU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ru-RU" altLang="ru-RU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Приказ </a:t>
            </a:r>
            <a:r>
              <a:rPr lang="ru-RU" altLang="ru-RU" sz="2400" b="1" i="1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Минобрнауки</a:t>
            </a:r>
            <a:r>
              <a:rPr lang="ru-RU" altLang="ru-RU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РФ от 26.11.2015 № 1381 «О проведении мониторинга качества образования»</a:t>
            </a:r>
            <a:endParaRPr lang="ru-RU" altLang="ru-RU" sz="24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 algn="just">
              <a:lnSpc>
                <a:spcPct val="90000"/>
              </a:lnSpc>
              <a:buClr>
                <a:srgbClr val="A53010"/>
              </a:buClr>
            </a:pPr>
            <a:r>
              <a:rPr lang="ru-RU" altLang="ru-RU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Письмо </a:t>
            </a:r>
            <a:r>
              <a:rPr lang="ru-RU" altLang="ru-RU" sz="2400" b="1" i="1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Рособрнадзора</a:t>
            </a:r>
            <a:r>
              <a:rPr lang="ru-RU" altLang="ru-RU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от 01.03.2016 № 02-82 «О проведении Всероссийских проверочных работ в 2016 году»</a:t>
            </a:r>
            <a:endParaRPr lang="ru-RU" altLang="ru-RU" sz="24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 algn="just">
              <a:lnSpc>
                <a:spcPct val="90000"/>
              </a:lnSpc>
              <a:buClr>
                <a:srgbClr val="A53010"/>
              </a:buClr>
            </a:pPr>
            <a:r>
              <a:rPr lang="ru-RU" altLang="ru-RU" sz="2400" b="1" i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Распоряжение министерства образования и науки Хабаровского края от 23.03.2016 № 449 «О проведении апробации Всероссийских проверочных работ для обучающихся 4-х классов»</a:t>
            </a:r>
            <a:endParaRPr lang="ru-RU" altLang="ru-RU" sz="2400" i="1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66567" y="1071553"/>
            <a:ext cx="79392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</a:rPr>
              <a:t>ДОКУМЕНТЫ, </a:t>
            </a:r>
            <a:r>
              <a:rPr lang="ru-RU" sz="2100" b="1" dirty="0" smtClean="0">
                <a:solidFill>
                  <a:srgbClr val="C00000"/>
                </a:solidFill>
              </a:rPr>
              <a:t>РЕГЛАМЕНТИРУЮЩИЕ </a:t>
            </a:r>
            <a:r>
              <a:rPr lang="ru-RU" sz="2100" b="1" dirty="0">
                <a:solidFill>
                  <a:srgbClr val="C00000"/>
                </a:solidFill>
              </a:rPr>
              <a:t>ПРОВЕДЕНИЕ </a:t>
            </a:r>
            <a:r>
              <a:rPr lang="ru-RU" sz="2100" b="1" dirty="0" smtClean="0">
                <a:solidFill>
                  <a:srgbClr val="C00000"/>
                </a:solidFill>
              </a:rPr>
              <a:t>Всероссийских проверочных работ в </a:t>
            </a:r>
            <a:r>
              <a:rPr lang="ru-RU" sz="2100" b="1" dirty="0">
                <a:solidFill>
                  <a:srgbClr val="C00000"/>
                </a:solidFill>
              </a:rPr>
              <a:t>2015/2016 ГОДУ</a:t>
            </a:r>
          </a:p>
        </p:txBody>
      </p:sp>
    </p:spTree>
    <p:extLst>
      <p:ext uri="{BB962C8B-B14F-4D97-AF65-F5344CB8AC3E}">
        <p14:creationId xmlns="" xmlns:p14="http://schemas.microsoft.com/office/powerpoint/2010/main" val="3828062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Приказ управления образования от 20.04.2016 г. № 255 « О проведении апробации Всероссийских проверочных работ для обучающихся 4-х классов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5918" y="1785926"/>
            <a:ext cx="6686550" cy="3777622"/>
          </a:xfrm>
        </p:spPr>
        <p:txBody>
          <a:bodyPr>
            <a:noAutofit/>
          </a:bodyPr>
          <a:lstStyle/>
          <a:p>
            <a:r>
              <a:rPr lang="ru-RU" sz="1600" b="1" dirty="0" smtClean="0"/>
              <a:t>Проведение апробации по первой модели в следующие сроки:</a:t>
            </a:r>
          </a:p>
          <a:p>
            <a:r>
              <a:rPr lang="ru-RU" sz="1600" b="1" dirty="0" smtClean="0"/>
              <a:t>11 мая 2016 года- Русский язык ( часть 1-диктант)</a:t>
            </a:r>
          </a:p>
          <a:p>
            <a:r>
              <a:rPr lang="ru-RU" sz="1600" b="1" dirty="0" smtClean="0"/>
              <a:t>13 мая 2016 года- Русский язык ( часть 2)</a:t>
            </a:r>
          </a:p>
          <a:p>
            <a:r>
              <a:rPr lang="ru-RU" sz="1600" b="1" dirty="0" smtClean="0"/>
              <a:t>17 мая 2016 года- Математика</a:t>
            </a:r>
          </a:p>
          <a:p>
            <a:r>
              <a:rPr lang="ru-RU" sz="1600" b="1" dirty="0" smtClean="0"/>
              <a:t>19 мая 2016 года- Комплексная работа</a:t>
            </a:r>
          </a:p>
          <a:p>
            <a:r>
              <a:rPr lang="ru-RU" sz="1600" b="1" dirty="0" smtClean="0"/>
              <a:t>Обеспечить проведение подготовительных мероприятий: включение ОУ в списки  участников апробации ВПР; авторизация на портале ВПР; заполнение формы-анкеты; получение инструктивных материалов</a:t>
            </a:r>
          </a:p>
          <a:p>
            <a:r>
              <a:rPr lang="ru-RU" sz="1600" b="1" u="sng" dirty="0" smtClean="0"/>
              <a:t>В срок до 04 мая:</a:t>
            </a:r>
          </a:p>
          <a:p>
            <a:r>
              <a:rPr lang="ru-RU" sz="1600" b="1" dirty="0" smtClean="0"/>
              <a:t> направить копию приказа, назначить ответственного за проведение апробации ВПР</a:t>
            </a:r>
          </a:p>
          <a:p>
            <a:r>
              <a:rPr lang="ru-RU" sz="1600" b="1" dirty="0" smtClean="0"/>
              <a:t>Направить сведения об общественном наблюдателе</a:t>
            </a:r>
          </a:p>
          <a:p>
            <a:r>
              <a:rPr lang="ru-RU" sz="1600" b="1" u="sng" dirty="0" smtClean="0"/>
              <a:t>В срок до 25 мая </a:t>
            </a:r>
            <a:r>
              <a:rPr lang="ru-RU" sz="1600" b="1" dirty="0" smtClean="0"/>
              <a:t>направить аналитические и статистические материалы по итогам проведения ВПР</a:t>
            </a:r>
            <a:endParaRPr lang="ru-RU" sz="1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Приказ управления образования от 20.04.2016 № 257 «О проведении исследования готовности первоклассников к обучению во втором классе»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600" b="1" dirty="0" smtClean="0"/>
              <a:t>5 мая- Русский язык</a:t>
            </a:r>
          </a:p>
          <a:p>
            <a:r>
              <a:rPr lang="ru-RU" sz="1600" b="1" dirty="0" smtClean="0"/>
              <a:t>11 мая- Математика</a:t>
            </a:r>
          </a:p>
          <a:p>
            <a:r>
              <a:rPr lang="ru-RU" sz="1600" b="1" dirty="0" smtClean="0"/>
              <a:t>12 </a:t>
            </a:r>
            <a:r>
              <a:rPr lang="ru-RU" sz="1600" b="1" dirty="0" err="1" smtClean="0"/>
              <a:t>мая-Литературное</a:t>
            </a:r>
            <a:r>
              <a:rPr lang="ru-RU" sz="1600" b="1" dirty="0" smtClean="0"/>
              <a:t> чтение</a:t>
            </a:r>
          </a:p>
          <a:p>
            <a:r>
              <a:rPr lang="ru-RU" sz="1600" b="1" dirty="0" smtClean="0"/>
              <a:t>13 мая- выявление отношения первоклассников к учебной деятельности по методике «Настроение»; измерение самооценки первоклассников по методике </a:t>
            </a:r>
            <a:r>
              <a:rPr lang="ru-RU" sz="1600" b="1" dirty="0" err="1" smtClean="0"/>
              <a:t>ДембоРубинштейн</a:t>
            </a:r>
            <a:endParaRPr lang="ru-RU" sz="1600" b="1" dirty="0" smtClean="0"/>
          </a:p>
          <a:p>
            <a:r>
              <a:rPr lang="ru-RU" sz="1600" b="1" dirty="0" smtClean="0"/>
              <a:t>2 блок- проведение родительских собраний</a:t>
            </a:r>
          </a:p>
          <a:p>
            <a:r>
              <a:rPr lang="ru-RU" sz="1600" b="1" dirty="0" smtClean="0"/>
              <a:t>3 блок- заполнение карты первоклассников</a:t>
            </a:r>
          </a:p>
          <a:p>
            <a:r>
              <a:rPr lang="ru-RU" sz="1600" b="1" dirty="0" smtClean="0"/>
              <a:t>Назначить школьного координатора</a:t>
            </a:r>
          </a:p>
          <a:p>
            <a:r>
              <a:rPr lang="ru-RU" sz="1600" b="1" dirty="0" smtClean="0"/>
              <a:t>Провести родительские собрания</a:t>
            </a:r>
          </a:p>
          <a:p>
            <a:r>
              <a:rPr lang="ru-RU" sz="1600" b="1" u="sng" dirty="0" smtClean="0"/>
              <a:t>В срок до 16 мая </a:t>
            </a:r>
            <a:r>
              <a:rPr lang="ru-RU" sz="1600" b="1" dirty="0" smtClean="0"/>
              <a:t>направить результаты исследования муниципальному координатору в соответствии с инструкцией</a:t>
            </a:r>
            <a:endParaRPr lang="ru-RU" sz="16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1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285</Words>
  <Application>Microsoft Office PowerPoint</Application>
  <PresentationFormat>Экран (4:3)</PresentationFormat>
  <Paragraphs>28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</vt:i4>
      </vt:variant>
    </vt:vector>
  </HeadingPairs>
  <TitlesOfParts>
    <vt:vector size="6" baseType="lpstr">
      <vt:lpstr>Легкий дым</vt:lpstr>
      <vt:lpstr>1_Легкий дым</vt:lpstr>
      <vt:lpstr>Всероссийские проверочные работы как единый инструмент оценки качества образования</vt:lpstr>
      <vt:lpstr>Слайд 2</vt:lpstr>
      <vt:lpstr>Приказ управления образования от 20.04.2016 г. № 255 « О проведении апробации Всероссийских проверочных работ для обучающихся 4-х классов</vt:lpstr>
      <vt:lpstr>Приказ управления образования от 20.04.2016 № 257 «О проведении исследования готовности первоклассников к обучению во втором классе»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работе конфликтной комиссии Хабаровского края в 2014 году</dc:title>
  <dc:creator>Анастасия Мендель</dc:creator>
  <cp:lastModifiedBy>Ogilfanova</cp:lastModifiedBy>
  <cp:revision>63</cp:revision>
  <dcterms:created xsi:type="dcterms:W3CDTF">2014-03-19T03:31:28Z</dcterms:created>
  <dcterms:modified xsi:type="dcterms:W3CDTF">2016-04-26T23:59:41Z</dcterms:modified>
</cp:coreProperties>
</file>